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32" r:id="rId3"/>
  </p:sldMasterIdLst>
  <p:notesMasterIdLst>
    <p:notesMasterId r:id="rId52"/>
  </p:notesMasterIdLst>
  <p:sldIdLst>
    <p:sldId id="2280" r:id="rId4"/>
    <p:sldId id="2147472214" r:id="rId5"/>
    <p:sldId id="2305" r:id="rId6"/>
    <p:sldId id="2306" r:id="rId7"/>
    <p:sldId id="2147472205" r:id="rId8"/>
    <p:sldId id="2312" r:id="rId9"/>
    <p:sldId id="767" r:id="rId10"/>
    <p:sldId id="2304" r:id="rId11"/>
    <p:sldId id="2307" r:id="rId12"/>
    <p:sldId id="2147472187" r:id="rId13"/>
    <p:sldId id="2147472184" r:id="rId14"/>
    <p:sldId id="2147472210" r:id="rId15"/>
    <p:sldId id="2147472211" r:id="rId16"/>
    <p:sldId id="2247" r:id="rId17"/>
    <p:sldId id="2252" r:id="rId18"/>
    <p:sldId id="2251" r:id="rId19"/>
    <p:sldId id="2147472212" r:id="rId20"/>
    <p:sldId id="2253" r:id="rId21"/>
    <p:sldId id="2256" r:id="rId22"/>
    <p:sldId id="2260" r:id="rId23"/>
    <p:sldId id="2278" r:id="rId24"/>
    <p:sldId id="2289" r:id="rId25"/>
    <p:sldId id="2147472199" r:id="rId26"/>
    <p:sldId id="2147472197" r:id="rId27"/>
    <p:sldId id="2147472198" r:id="rId28"/>
    <p:sldId id="2258" r:id="rId29"/>
    <p:sldId id="2147472213" r:id="rId30"/>
    <p:sldId id="2309" r:id="rId31"/>
    <p:sldId id="2147472204" r:id="rId32"/>
    <p:sldId id="2147472201" r:id="rId33"/>
    <p:sldId id="2147472182" r:id="rId34"/>
    <p:sldId id="2147472203" r:id="rId35"/>
    <p:sldId id="2147472206" r:id="rId36"/>
    <p:sldId id="2308" r:id="rId37"/>
    <p:sldId id="2147472207" r:id="rId38"/>
    <p:sldId id="2147472188" r:id="rId39"/>
    <p:sldId id="2147472189" r:id="rId40"/>
    <p:sldId id="2311" r:id="rId41"/>
    <p:sldId id="2147472190" r:id="rId42"/>
    <p:sldId id="2147472191" r:id="rId43"/>
    <p:sldId id="2147472208" r:id="rId44"/>
    <p:sldId id="2147472192" r:id="rId45"/>
    <p:sldId id="2147472193" r:id="rId46"/>
    <p:sldId id="2147472194" r:id="rId47"/>
    <p:sldId id="2147472195" r:id="rId48"/>
    <p:sldId id="2303" r:id="rId49"/>
    <p:sldId id="2147472209" r:id="rId50"/>
    <p:sldId id="214747221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E692D7-C09C-2845-8D6C-615043B8B2CC}">
          <p14:sldIdLst>
            <p14:sldId id="2280"/>
            <p14:sldId id="2147472214"/>
            <p14:sldId id="2305"/>
            <p14:sldId id="2306"/>
          </p14:sldIdLst>
        </p14:section>
        <p14:section name="Jose Biey" id="{47E0F75D-8C06-D146-B8A2-36CD3C339290}">
          <p14:sldIdLst>
            <p14:sldId id="2147472205"/>
            <p14:sldId id="2312"/>
            <p14:sldId id="767"/>
            <p14:sldId id="2304"/>
          </p14:sldIdLst>
        </p14:section>
        <p14:section name="Dijana" id="{CF65C2F6-CD3F-2543-9DB7-220EB4B92D61}">
          <p14:sldIdLst>
            <p14:sldId id="2307"/>
            <p14:sldId id="2147472187"/>
            <p14:sldId id="2147472184"/>
            <p14:sldId id="2147472210"/>
            <p14:sldId id="2147472211"/>
            <p14:sldId id="2247"/>
            <p14:sldId id="2252"/>
            <p14:sldId id="2251"/>
            <p14:sldId id="2147472212"/>
            <p14:sldId id="2253"/>
            <p14:sldId id="2256"/>
            <p14:sldId id="2260"/>
            <p14:sldId id="2278"/>
            <p14:sldId id="2289"/>
            <p14:sldId id="2147472199"/>
            <p14:sldId id="2147472197"/>
            <p14:sldId id="2147472198"/>
            <p14:sldId id="2258"/>
            <p14:sldId id="2147472213"/>
            <p14:sldId id="2309"/>
            <p14:sldId id="2147472204"/>
            <p14:sldId id="2147472201"/>
            <p14:sldId id="2147472182"/>
            <p14:sldId id="2147472203"/>
          </p14:sldIdLst>
        </p14:section>
        <p14:section name="Adolphus" id="{7B9723E4-19AC-3443-917C-E4204A2E0C56}">
          <p14:sldIdLst>
            <p14:sldId id="2147472206"/>
            <p14:sldId id="2308"/>
          </p14:sldIdLst>
        </p14:section>
        <p14:section name="Togo" id="{7A8BCF62-4F8C-4F49-9435-A839433D89EA}">
          <p14:sldIdLst>
            <p14:sldId id="2147472207"/>
            <p14:sldId id="2147472188"/>
            <p14:sldId id="2147472189"/>
            <p14:sldId id="2311"/>
            <p14:sldId id="2147472190"/>
            <p14:sldId id="2147472191"/>
          </p14:sldIdLst>
        </p14:section>
        <p14:section name="Diabate" id="{C2DCA252-5E86-5E4C-B0F2-543CEA81E9AB}">
          <p14:sldIdLst>
            <p14:sldId id="2147472208"/>
            <p14:sldId id="2147472192"/>
            <p14:sldId id="2147472193"/>
            <p14:sldId id="2147472194"/>
            <p14:sldId id="2147472195"/>
          </p14:sldIdLst>
        </p14:section>
        <p14:section name="Samir" id="{14AF2413-5C1F-1342-BEDB-DC40DFDD7F4A}">
          <p14:sldIdLst>
            <p14:sldId id="2303"/>
            <p14:sldId id="2147472209"/>
            <p14:sldId id="21474722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40948C-59A2-A9B4-FE6C-69F566B1CBAA}" name="Spasenoska,D (pgr)" initials="S(" userId="S::d.spasenoska@lse.ac.uk::2cc0460b-c1b8-4b5a-8766-95136deb2a2a" providerId="AD"/>
  <p188:author id="{A54C59C4-1380-6BC1-9BDF-5DA810317C01}" name="SODHA, Samir" initials="SS" userId="S::sodhas@who.int::e541e271-e317-497a-b0d4-12d644c9a77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spasenoska@outlook.com" initials="d" lastIdx="25" clrIdx="0">
    <p:extLst>
      <p:ext uri="{19B8F6BF-5375-455C-9EA6-DF929625EA0E}">
        <p15:presenceInfo xmlns:p15="http://schemas.microsoft.com/office/powerpoint/2012/main" userId="62d43c8c8c09aa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BF6"/>
    <a:srgbClr val="CFDDE1"/>
    <a:srgbClr val="4F97A3"/>
    <a:srgbClr val="417B85"/>
    <a:srgbClr val="FDE5D6"/>
    <a:srgbClr val="FF9300"/>
    <a:srgbClr val="DEECF0"/>
    <a:srgbClr val="3082D5"/>
    <a:srgbClr val="F89D9A"/>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8"/>
    <p:restoredTop sz="84409"/>
  </p:normalViewPr>
  <p:slideViewPr>
    <p:cSldViewPr snapToGrid="0" snapToObjects="1">
      <p:cViewPr>
        <p:scale>
          <a:sx n="80" d="100"/>
          <a:sy n="80" d="100"/>
        </p:scale>
        <p:origin x="2224" y="432"/>
      </p:cViewPr>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8FC7A-B68E-124F-B981-D9F323E92820}" type="datetimeFigureOut">
              <a:rPr lang="en-US" smtClean="0"/>
              <a:t>2/23/23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65EB8-8EDC-1A43-B365-D7D232ECFAA4}" type="slidenum">
              <a:rPr lang="en-US" smtClean="0"/>
              <a:t>‹#›</a:t>
            </a:fld>
            <a:endParaRPr lang="en-US"/>
          </a:p>
        </p:txBody>
      </p:sp>
    </p:spTree>
    <p:extLst>
      <p:ext uri="{BB962C8B-B14F-4D97-AF65-F5344CB8AC3E}">
        <p14:creationId xmlns:p14="http://schemas.microsoft.com/office/powerpoint/2010/main" val="312973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1</a:t>
            </a:fld>
            <a:endParaRPr lang="en-US"/>
          </a:p>
        </p:txBody>
      </p:sp>
    </p:spTree>
    <p:extLst>
      <p:ext uri="{BB962C8B-B14F-4D97-AF65-F5344CB8AC3E}">
        <p14:creationId xmlns:p14="http://schemas.microsoft.com/office/powerpoint/2010/main" val="382206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16</a:t>
            </a:fld>
            <a:endParaRPr lang="en-US"/>
          </a:p>
        </p:txBody>
      </p:sp>
    </p:spTree>
    <p:extLst>
      <p:ext uri="{BB962C8B-B14F-4D97-AF65-F5344CB8AC3E}">
        <p14:creationId xmlns:p14="http://schemas.microsoft.com/office/powerpoint/2010/main" val="53373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17</a:t>
            </a:fld>
            <a:endParaRPr lang="en-US"/>
          </a:p>
        </p:txBody>
      </p:sp>
    </p:spTree>
    <p:extLst>
      <p:ext uri="{BB962C8B-B14F-4D97-AF65-F5344CB8AC3E}">
        <p14:creationId xmlns:p14="http://schemas.microsoft.com/office/powerpoint/2010/main" val="1316631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18</a:t>
            </a:fld>
            <a:endParaRPr lang="en-US"/>
          </a:p>
        </p:txBody>
      </p:sp>
    </p:spTree>
    <p:extLst>
      <p:ext uri="{BB962C8B-B14F-4D97-AF65-F5344CB8AC3E}">
        <p14:creationId xmlns:p14="http://schemas.microsoft.com/office/powerpoint/2010/main" val="882126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19</a:t>
            </a:fld>
            <a:endParaRPr lang="en-US"/>
          </a:p>
        </p:txBody>
      </p:sp>
    </p:spTree>
    <p:extLst>
      <p:ext uri="{BB962C8B-B14F-4D97-AF65-F5344CB8AC3E}">
        <p14:creationId xmlns:p14="http://schemas.microsoft.com/office/powerpoint/2010/main" val="99110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20</a:t>
            </a:fld>
            <a:endParaRPr lang="en-US"/>
          </a:p>
        </p:txBody>
      </p:sp>
    </p:spTree>
    <p:extLst>
      <p:ext uri="{BB962C8B-B14F-4D97-AF65-F5344CB8AC3E}">
        <p14:creationId xmlns:p14="http://schemas.microsoft.com/office/powerpoint/2010/main" val="3484609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22</a:t>
            </a:fld>
            <a:endParaRPr lang="en-US"/>
          </a:p>
        </p:txBody>
      </p:sp>
    </p:spTree>
    <p:extLst>
      <p:ext uri="{BB962C8B-B14F-4D97-AF65-F5344CB8AC3E}">
        <p14:creationId xmlns:p14="http://schemas.microsoft.com/office/powerpoint/2010/main" val="2902033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23</a:t>
            </a:fld>
            <a:endParaRPr lang="en-US"/>
          </a:p>
        </p:txBody>
      </p:sp>
    </p:spTree>
    <p:extLst>
      <p:ext uri="{BB962C8B-B14F-4D97-AF65-F5344CB8AC3E}">
        <p14:creationId xmlns:p14="http://schemas.microsoft.com/office/powerpoint/2010/main" val="1777816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24</a:t>
            </a:fld>
            <a:endParaRPr lang="en-US"/>
          </a:p>
        </p:txBody>
      </p:sp>
    </p:spTree>
    <p:extLst>
      <p:ext uri="{BB962C8B-B14F-4D97-AF65-F5344CB8AC3E}">
        <p14:creationId xmlns:p14="http://schemas.microsoft.com/office/powerpoint/2010/main" val="382119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25</a:t>
            </a:fld>
            <a:endParaRPr lang="en-US"/>
          </a:p>
        </p:txBody>
      </p:sp>
    </p:spTree>
    <p:extLst>
      <p:ext uri="{BB962C8B-B14F-4D97-AF65-F5344CB8AC3E}">
        <p14:creationId xmlns:p14="http://schemas.microsoft.com/office/powerpoint/2010/main" val="4224912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26</a:t>
            </a:fld>
            <a:endParaRPr lang="en-US"/>
          </a:p>
        </p:txBody>
      </p:sp>
    </p:spTree>
    <p:extLst>
      <p:ext uri="{BB962C8B-B14F-4D97-AF65-F5344CB8AC3E}">
        <p14:creationId xmlns:p14="http://schemas.microsoft.com/office/powerpoint/2010/main" val="172672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7</a:t>
            </a:fld>
            <a:endParaRPr lang="en-US"/>
          </a:p>
        </p:txBody>
      </p:sp>
    </p:spTree>
    <p:extLst>
      <p:ext uri="{BB962C8B-B14F-4D97-AF65-F5344CB8AC3E}">
        <p14:creationId xmlns:p14="http://schemas.microsoft.com/office/powerpoint/2010/main" val="125967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27</a:t>
            </a:fld>
            <a:endParaRPr lang="en-US"/>
          </a:p>
        </p:txBody>
      </p:sp>
    </p:spTree>
    <p:extLst>
      <p:ext uri="{BB962C8B-B14F-4D97-AF65-F5344CB8AC3E}">
        <p14:creationId xmlns:p14="http://schemas.microsoft.com/office/powerpoint/2010/main" val="1880674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E1ED7-6968-4B33-93B9-A92A51C62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190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33</a:t>
            </a:fld>
            <a:endParaRPr lang="en-US"/>
          </a:p>
        </p:txBody>
      </p:sp>
    </p:spTree>
    <p:extLst>
      <p:ext uri="{BB962C8B-B14F-4D97-AF65-F5344CB8AC3E}">
        <p14:creationId xmlns:p14="http://schemas.microsoft.com/office/powerpoint/2010/main" val="1702072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39</a:t>
            </a:fld>
            <a:endParaRPr lang="en-US"/>
          </a:p>
        </p:txBody>
      </p:sp>
    </p:spTree>
    <p:extLst>
      <p:ext uri="{BB962C8B-B14F-4D97-AF65-F5344CB8AC3E}">
        <p14:creationId xmlns:p14="http://schemas.microsoft.com/office/powerpoint/2010/main" val="984355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40</a:t>
            </a:fld>
            <a:endParaRPr lang="en-US"/>
          </a:p>
        </p:txBody>
      </p:sp>
    </p:spTree>
    <p:extLst>
      <p:ext uri="{BB962C8B-B14F-4D97-AF65-F5344CB8AC3E}">
        <p14:creationId xmlns:p14="http://schemas.microsoft.com/office/powerpoint/2010/main" val="1241811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71533-FC7F-0C4B-82F4-879678C02383}" type="slidenum">
              <a:rPr lang="en-US" smtClean="0"/>
              <a:t>42</a:t>
            </a:fld>
            <a:endParaRPr lang="en-US"/>
          </a:p>
        </p:txBody>
      </p:sp>
    </p:spTree>
    <p:extLst>
      <p:ext uri="{BB962C8B-B14F-4D97-AF65-F5344CB8AC3E}">
        <p14:creationId xmlns:p14="http://schemas.microsoft.com/office/powerpoint/2010/main" val="298112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71533-FC7F-0C4B-82F4-879678C02383}" type="slidenum">
              <a:rPr lang="en-US" smtClean="0"/>
              <a:t>43</a:t>
            </a:fld>
            <a:endParaRPr lang="en-US"/>
          </a:p>
        </p:txBody>
      </p:sp>
    </p:spTree>
    <p:extLst>
      <p:ext uri="{BB962C8B-B14F-4D97-AF65-F5344CB8AC3E}">
        <p14:creationId xmlns:p14="http://schemas.microsoft.com/office/powerpoint/2010/main" val="3312573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71533-FC7F-0C4B-82F4-879678C02383}" type="slidenum">
              <a:rPr lang="en-US" smtClean="0"/>
              <a:t>44</a:t>
            </a:fld>
            <a:endParaRPr lang="en-US"/>
          </a:p>
        </p:txBody>
      </p:sp>
    </p:spTree>
    <p:extLst>
      <p:ext uri="{BB962C8B-B14F-4D97-AF65-F5344CB8AC3E}">
        <p14:creationId xmlns:p14="http://schemas.microsoft.com/office/powerpoint/2010/main" val="846405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71533-FC7F-0C4B-82F4-879678C02383}" type="slidenum">
              <a:rPr lang="en-US" smtClean="0"/>
              <a:t>45</a:t>
            </a:fld>
            <a:endParaRPr lang="en-US"/>
          </a:p>
        </p:txBody>
      </p:sp>
    </p:spTree>
    <p:extLst>
      <p:ext uri="{BB962C8B-B14F-4D97-AF65-F5344CB8AC3E}">
        <p14:creationId xmlns:p14="http://schemas.microsoft.com/office/powerpoint/2010/main" val="190017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46</a:t>
            </a:fld>
            <a:endParaRPr lang="en-US"/>
          </a:p>
        </p:txBody>
      </p:sp>
    </p:spTree>
    <p:extLst>
      <p:ext uri="{BB962C8B-B14F-4D97-AF65-F5344CB8AC3E}">
        <p14:creationId xmlns:p14="http://schemas.microsoft.com/office/powerpoint/2010/main" val="251738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8</a:t>
            </a:fld>
            <a:endParaRPr lang="en-US"/>
          </a:p>
        </p:txBody>
      </p:sp>
    </p:spTree>
    <p:extLst>
      <p:ext uri="{BB962C8B-B14F-4D97-AF65-F5344CB8AC3E}">
        <p14:creationId xmlns:p14="http://schemas.microsoft.com/office/powerpoint/2010/main" val="370201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10</a:t>
            </a:fld>
            <a:endParaRPr lang="en-US"/>
          </a:p>
        </p:txBody>
      </p:sp>
    </p:spTree>
    <p:extLst>
      <p:ext uri="{BB962C8B-B14F-4D97-AF65-F5344CB8AC3E}">
        <p14:creationId xmlns:p14="http://schemas.microsoft.com/office/powerpoint/2010/main" val="23886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a:t>TSE Steering Committee - R&amp;D framework - Test cases</a:t>
            </a:r>
            <a:endParaRPr lang="en-GB"/>
          </a:p>
        </p:txBody>
      </p:sp>
      <p:sp>
        <p:nvSpPr>
          <p:cNvPr id="5" name="Slide Number Placeholder 4"/>
          <p:cNvSpPr>
            <a:spLocks noGrp="1"/>
          </p:cNvSpPr>
          <p:nvPr>
            <p:ph type="sldNum" sz="quarter" idx="11"/>
          </p:nvPr>
        </p:nvSpPr>
        <p:spPr/>
        <p:txBody>
          <a:bodyPr/>
          <a:lstStyle/>
          <a:p>
            <a:fld id="{F5C2745A-3094-4121-A60D-2A821F4C5638}" type="slidenum">
              <a:rPr lang="en-GB" smtClean="0"/>
              <a:t>11</a:t>
            </a:fld>
            <a:endParaRPr lang="en-GB"/>
          </a:p>
        </p:txBody>
      </p:sp>
    </p:spTree>
    <p:extLst>
      <p:ext uri="{BB962C8B-B14F-4D97-AF65-F5344CB8AC3E}">
        <p14:creationId xmlns:p14="http://schemas.microsoft.com/office/powerpoint/2010/main" val="218524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a:t>TSE Steering Committee - R&amp;D framework - Test cases</a:t>
            </a:r>
            <a:endParaRPr lang="en-GB"/>
          </a:p>
        </p:txBody>
      </p:sp>
      <p:sp>
        <p:nvSpPr>
          <p:cNvPr id="5" name="Slide Number Placeholder 4"/>
          <p:cNvSpPr>
            <a:spLocks noGrp="1"/>
          </p:cNvSpPr>
          <p:nvPr>
            <p:ph type="sldNum" sz="quarter" idx="11"/>
          </p:nvPr>
        </p:nvSpPr>
        <p:spPr/>
        <p:txBody>
          <a:bodyPr/>
          <a:lstStyle/>
          <a:p>
            <a:fld id="{F5C2745A-3094-4121-A60D-2A821F4C5638}" type="slidenum">
              <a:rPr lang="en-GB" smtClean="0"/>
              <a:t>12</a:t>
            </a:fld>
            <a:endParaRPr lang="en-GB"/>
          </a:p>
        </p:txBody>
      </p:sp>
    </p:spTree>
    <p:extLst>
      <p:ext uri="{BB962C8B-B14F-4D97-AF65-F5344CB8AC3E}">
        <p14:creationId xmlns:p14="http://schemas.microsoft.com/office/powerpoint/2010/main" val="368885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a:t>TSE Steering Committee - R&amp;D framework - Test cases</a:t>
            </a:r>
            <a:endParaRPr lang="en-GB"/>
          </a:p>
        </p:txBody>
      </p:sp>
      <p:sp>
        <p:nvSpPr>
          <p:cNvPr id="5" name="Slide Number Placeholder 4"/>
          <p:cNvSpPr>
            <a:spLocks noGrp="1"/>
          </p:cNvSpPr>
          <p:nvPr>
            <p:ph type="sldNum" sz="quarter" idx="11"/>
          </p:nvPr>
        </p:nvSpPr>
        <p:spPr/>
        <p:txBody>
          <a:bodyPr/>
          <a:lstStyle/>
          <a:p>
            <a:fld id="{F5C2745A-3094-4121-A60D-2A821F4C5638}" type="slidenum">
              <a:rPr lang="en-GB" smtClean="0"/>
              <a:t>13</a:t>
            </a:fld>
            <a:endParaRPr lang="en-GB"/>
          </a:p>
        </p:txBody>
      </p:sp>
    </p:spTree>
    <p:extLst>
      <p:ext uri="{BB962C8B-B14F-4D97-AF65-F5344CB8AC3E}">
        <p14:creationId xmlns:p14="http://schemas.microsoft.com/office/powerpoint/2010/main" val="115343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14</a:t>
            </a:fld>
            <a:endParaRPr lang="en-US"/>
          </a:p>
        </p:txBody>
      </p:sp>
    </p:spTree>
    <p:extLst>
      <p:ext uri="{BB962C8B-B14F-4D97-AF65-F5344CB8AC3E}">
        <p14:creationId xmlns:p14="http://schemas.microsoft.com/office/powerpoint/2010/main" val="108187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5EB8-8EDC-1A43-B365-D7D232ECFAA4}" type="slidenum">
              <a:rPr lang="en-US" smtClean="0"/>
              <a:t>15</a:t>
            </a:fld>
            <a:endParaRPr lang="en-US"/>
          </a:p>
        </p:txBody>
      </p:sp>
    </p:spTree>
    <p:extLst>
      <p:ext uri="{BB962C8B-B14F-4D97-AF65-F5344CB8AC3E}">
        <p14:creationId xmlns:p14="http://schemas.microsoft.com/office/powerpoint/2010/main" val="399861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64B6-A012-004A-9829-027442BD50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D09777-339F-DE4E-94CD-AA4FB70E0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778AAC4-8C6F-E743-87EA-85A9C7392BD2}"/>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5" name="Footer Placeholder 4">
            <a:extLst>
              <a:ext uri="{FF2B5EF4-FFF2-40B4-BE49-F238E27FC236}">
                <a16:creationId xmlns:a16="http://schemas.microsoft.com/office/drawing/2014/main" id="{A4C1871D-4D83-3840-99D1-D42C76071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AF9C5-5C1F-7041-938B-107CC13F254F}"/>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89823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6B00-7C1A-784F-960D-359A58FB33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4884BA-8AE9-9049-94C4-F0A66F755C1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5F3CC4-2FA8-AA4C-92E3-D18CB479AB8F}"/>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5" name="Footer Placeholder 4">
            <a:extLst>
              <a:ext uri="{FF2B5EF4-FFF2-40B4-BE49-F238E27FC236}">
                <a16:creationId xmlns:a16="http://schemas.microsoft.com/office/drawing/2014/main" id="{2F51B15A-1DB5-374C-B0CE-C46F438CD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DEF96-2E9D-CC40-94E1-66BDC8A1EBB0}"/>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104044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B98EA-9FC1-744D-AE91-3971BE76575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B8F5EA-D941-9F4B-B327-6CCFB60B22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9A9FBD-0167-F04C-85E4-5EA559DF3FC2}"/>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5" name="Footer Placeholder 4">
            <a:extLst>
              <a:ext uri="{FF2B5EF4-FFF2-40B4-BE49-F238E27FC236}">
                <a16:creationId xmlns:a16="http://schemas.microsoft.com/office/drawing/2014/main" id="{37EBC6AF-3C61-534F-B76E-56075961A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5539F-7810-2E4D-B9DE-1C493C3803E1}"/>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425483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85765C15-050B-3F46-BA7D-23E9D746CA77}"/>
              </a:ext>
            </a:extLst>
          </p:cNvPr>
          <p:cNvSpPr>
            <a:spLocks noGrp="1"/>
          </p:cNvSpPr>
          <p:nvPr>
            <p:ph type="ftr" sz="quarter" idx="13"/>
          </p:nvPr>
        </p:nvSpPr>
        <p:spPr>
          <a:xfrm>
            <a:off x="2553909" y="6225493"/>
            <a:ext cx="1314983" cy="168059"/>
          </a:xfrm>
        </p:spPr>
        <p:txBody>
          <a:bodyPr/>
          <a:lstStyle>
            <a:lvl1pPr marL="0" marR="0" indent="0" algn="r" defTabSz="554492" rtl="0" eaLnBrk="1" fontAlgn="auto" latinLnBrk="0" hangingPunct="1">
              <a:lnSpc>
                <a:spcPct val="100000"/>
              </a:lnSpc>
              <a:spcBef>
                <a:spcPts val="0"/>
              </a:spcBef>
              <a:spcAft>
                <a:spcPts val="0"/>
              </a:spcAft>
              <a:buClrTx/>
              <a:buSzTx/>
              <a:buFontTx/>
              <a:buNone/>
              <a:tabLst/>
              <a:defRPr>
                <a:solidFill>
                  <a:srgbClr val="999999"/>
                </a:solidFill>
              </a:defRPr>
            </a:lvl1pPr>
          </a:lstStyle>
          <a:p>
            <a:r>
              <a:rPr lang="en-GB" sz="1092">
                <a:latin typeface="Poppins Medium" pitchFamily="2" charset="77"/>
                <a:cs typeface="Poppins Medium" pitchFamily="2" charset="77"/>
              </a:rPr>
              <a:t>WUENIC 2021</a:t>
            </a:r>
          </a:p>
        </p:txBody>
      </p:sp>
      <p:sp>
        <p:nvSpPr>
          <p:cNvPr id="4" name="Slide Number Placeholder 3">
            <a:extLst>
              <a:ext uri="{FF2B5EF4-FFF2-40B4-BE49-F238E27FC236}">
                <a16:creationId xmlns:a16="http://schemas.microsoft.com/office/drawing/2014/main" id="{B5DAFA51-0F1A-9D4E-BF85-8D1047C752BC}"/>
              </a:ext>
            </a:extLst>
          </p:cNvPr>
          <p:cNvSpPr>
            <a:spLocks noGrp="1"/>
          </p:cNvSpPr>
          <p:nvPr>
            <p:ph type="sldNum" sz="quarter" idx="11"/>
          </p:nvPr>
        </p:nvSpPr>
        <p:spPr>
          <a:xfrm>
            <a:off x="506396" y="6225493"/>
            <a:ext cx="1048051" cy="167972"/>
          </a:xfrm>
        </p:spPr>
        <p:txBody>
          <a:bodyPr/>
          <a:lstStyle>
            <a:lvl1pPr algn="l">
              <a:defRPr sz="1092" b="0" i="0">
                <a:solidFill>
                  <a:srgbClr val="999999"/>
                </a:solidFill>
                <a:latin typeface="Poppins Medium" pitchFamily="2" charset="77"/>
                <a:cs typeface="Poppins Medium" pitchFamily="2" charset="77"/>
              </a:defRPr>
            </a:lvl1pPr>
          </a:lstStyle>
          <a:p>
            <a:fld id="{E2E31AFC-DF42-41A5-B57C-06A83BBA6616}" type="slidenum">
              <a:rPr lang="en-GB" smtClean="0"/>
              <a:pPr/>
              <a:t>‹#›</a:t>
            </a:fld>
            <a:r>
              <a:rPr lang="en-GB"/>
              <a:t> of 28</a:t>
            </a:r>
          </a:p>
        </p:txBody>
      </p:sp>
      <p:sp>
        <p:nvSpPr>
          <p:cNvPr id="8" name="Title 1">
            <a:extLst>
              <a:ext uri="{FF2B5EF4-FFF2-40B4-BE49-F238E27FC236}">
                <a16:creationId xmlns:a16="http://schemas.microsoft.com/office/drawing/2014/main" id="{98868AC3-E71E-584E-95BA-49ED20AC6B30}"/>
              </a:ext>
            </a:extLst>
          </p:cNvPr>
          <p:cNvSpPr>
            <a:spLocks noGrp="1"/>
          </p:cNvSpPr>
          <p:nvPr>
            <p:ph type="ctrTitle"/>
          </p:nvPr>
        </p:nvSpPr>
        <p:spPr>
          <a:xfrm>
            <a:off x="506396" y="467566"/>
            <a:ext cx="3493502" cy="996476"/>
          </a:xfrm>
        </p:spPr>
        <p:txBody>
          <a:bodyPr lIns="0" tIns="0" rIns="0" bIns="0" anchor="t" anchorCtr="0">
            <a:noAutofit/>
          </a:bodyPr>
          <a:lstStyle>
            <a:lvl1pPr algn="l">
              <a:lnSpc>
                <a:spcPts val="2456"/>
              </a:lnSpc>
              <a:defRPr sz="2062">
                <a:solidFill>
                  <a:schemeClr val="tx1"/>
                </a:solidFill>
              </a:defRPr>
            </a:lvl1pPr>
          </a:lstStyle>
          <a:p>
            <a:r>
              <a:rPr lang="en-GB"/>
              <a:t>Click to edit Master title style</a:t>
            </a:r>
          </a:p>
        </p:txBody>
      </p:sp>
    </p:spTree>
    <p:extLst>
      <p:ext uri="{BB962C8B-B14F-4D97-AF65-F5344CB8AC3E}">
        <p14:creationId xmlns:p14="http://schemas.microsoft.com/office/powerpoint/2010/main" val="329368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0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85765C15-050B-3F46-BA7D-23E9D746CA77}"/>
              </a:ext>
            </a:extLst>
          </p:cNvPr>
          <p:cNvSpPr>
            <a:spLocks noGrp="1"/>
          </p:cNvSpPr>
          <p:nvPr>
            <p:ph type="ftr" sz="quarter" idx="13"/>
          </p:nvPr>
        </p:nvSpPr>
        <p:spPr>
          <a:xfrm>
            <a:off x="2553909" y="6225493"/>
            <a:ext cx="1314983" cy="168059"/>
          </a:xfrm>
        </p:spPr>
        <p:txBody>
          <a:bodyPr/>
          <a:lstStyle>
            <a:lvl1pPr marL="0" marR="0" indent="0" algn="r" defTabSz="554492" rtl="0" eaLnBrk="1" fontAlgn="auto" latinLnBrk="0" hangingPunct="1">
              <a:lnSpc>
                <a:spcPct val="100000"/>
              </a:lnSpc>
              <a:spcBef>
                <a:spcPts val="0"/>
              </a:spcBef>
              <a:spcAft>
                <a:spcPts val="0"/>
              </a:spcAft>
              <a:buClrTx/>
              <a:buSzTx/>
              <a:buFontTx/>
              <a:buNone/>
              <a:tabLst/>
              <a:defRPr>
                <a:solidFill>
                  <a:srgbClr val="999999"/>
                </a:solidFill>
              </a:defRPr>
            </a:lvl1pPr>
          </a:lstStyle>
          <a:p>
            <a:r>
              <a:rPr lang="en-GB" sz="1092">
                <a:latin typeface="Poppins Medium" pitchFamily="2" charset="77"/>
                <a:cs typeface="Poppins Medium" pitchFamily="2" charset="77"/>
              </a:rPr>
              <a:t>WUENIC 2021</a:t>
            </a:r>
          </a:p>
        </p:txBody>
      </p:sp>
      <p:sp>
        <p:nvSpPr>
          <p:cNvPr id="4" name="Slide Number Placeholder 3">
            <a:extLst>
              <a:ext uri="{FF2B5EF4-FFF2-40B4-BE49-F238E27FC236}">
                <a16:creationId xmlns:a16="http://schemas.microsoft.com/office/drawing/2014/main" id="{B5DAFA51-0F1A-9D4E-BF85-8D1047C752BC}"/>
              </a:ext>
            </a:extLst>
          </p:cNvPr>
          <p:cNvSpPr>
            <a:spLocks noGrp="1"/>
          </p:cNvSpPr>
          <p:nvPr>
            <p:ph type="sldNum" sz="quarter" idx="11"/>
          </p:nvPr>
        </p:nvSpPr>
        <p:spPr>
          <a:xfrm>
            <a:off x="506396" y="6225493"/>
            <a:ext cx="1048051" cy="167972"/>
          </a:xfrm>
        </p:spPr>
        <p:txBody>
          <a:bodyPr/>
          <a:lstStyle>
            <a:lvl1pPr algn="l">
              <a:defRPr sz="1092" b="0" i="0">
                <a:solidFill>
                  <a:srgbClr val="999999"/>
                </a:solidFill>
                <a:latin typeface="Poppins Medium" pitchFamily="2" charset="77"/>
                <a:cs typeface="Poppins Medium" pitchFamily="2" charset="77"/>
              </a:defRPr>
            </a:lvl1pPr>
          </a:lstStyle>
          <a:p>
            <a:fld id="{E2E31AFC-DF42-41A5-B57C-06A83BBA6616}" type="slidenum">
              <a:rPr lang="en-GB" smtClean="0"/>
              <a:pPr/>
              <a:t>‹#›</a:t>
            </a:fld>
            <a:r>
              <a:rPr lang="en-GB"/>
              <a:t> of 28</a:t>
            </a:r>
          </a:p>
        </p:txBody>
      </p:sp>
      <p:sp>
        <p:nvSpPr>
          <p:cNvPr id="8" name="Title 1">
            <a:extLst>
              <a:ext uri="{FF2B5EF4-FFF2-40B4-BE49-F238E27FC236}">
                <a16:creationId xmlns:a16="http://schemas.microsoft.com/office/drawing/2014/main" id="{98868AC3-E71E-584E-95BA-49ED20AC6B30}"/>
              </a:ext>
            </a:extLst>
          </p:cNvPr>
          <p:cNvSpPr>
            <a:spLocks noGrp="1"/>
          </p:cNvSpPr>
          <p:nvPr>
            <p:ph type="ctrTitle"/>
          </p:nvPr>
        </p:nvSpPr>
        <p:spPr>
          <a:xfrm>
            <a:off x="506396" y="467566"/>
            <a:ext cx="3493502" cy="996476"/>
          </a:xfrm>
        </p:spPr>
        <p:txBody>
          <a:bodyPr lIns="0" tIns="0" rIns="0" bIns="0" anchor="t" anchorCtr="0">
            <a:noAutofit/>
          </a:bodyPr>
          <a:lstStyle>
            <a:lvl1pPr algn="l">
              <a:lnSpc>
                <a:spcPts val="2456"/>
              </a:lnSpc>
              <a:defRPr sz="2062">
                <a:solidFill>
                  <a:schemeClr val="tx1"/>
                </a:solidFill>
              </a:defRPr>
            </a:lvl1pPr>
          </a:lstStyle>
          <a:p>
            <a:r>
              <a:rPr lang="en-GB"/>
              <a:t>Click to edit Master title style</a:t>
            </a:r>
          </a:p>
        </p:txBody>
      </p:sp>
    </p:spTree>
    <p:extLst>
      <p:ext uri="{BB962C8B-B14F-4D97-AF65-F5344CB8AC3E}">
        <p14:creationId xmlns:p14="http://schemas.microsoft.com/office/powerpoint/2010/main" val="344105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GB"/>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GB"/>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GB"/>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96525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GB"/>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GB"/>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GB"/>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30332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GB"/>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GB"/>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GB"/>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9148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GB"/>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GB"/>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GB"/>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21287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GB"/>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GB"/>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GB"/>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4540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D8A8-DA7F-5D4E-BD86-5DF92A0186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06AF15-E1FB-A541-9B36-567A8C4830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5C9841-8DCC-E046-BE98-F9EBE66522AC}"/>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5" name="Footer Placeholder 4">
            <a:extLst>
              <a:ext uri="{FF2B5EF4-FFF2-40B4-BE49-F238E27FC236}">
                <a16:creationId xmlns:a16="http://schemas.microsoft.com/office/drawing/2014/main" id="{5752061D-D01A-214E-B3FD-C637EC26F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A75DE-0FA6-1B48-B919-C682EA680B2E}"/>
              </a:ext>
            </a:extLst>
          </p:cNvPr>
          <p:cNvSpPr>
            <a:spLocks noGrp="1"/>
          </p:cNvSpPr>
          <p:nvPr>
            <p:ph type="sldNum" sz="quarter" idx="12"/>
          </p:nvPr>
        </p:nvSpPr>
        <p:spPr/>
        <p:txBody>
          <a:bodyPr/>
          <a:lstStyle/>
          <a:p>
            <a:fld id="{516743E9-F275-EA44-87B5-5290CC93AD95}" type="slidenum">
              <a:rPr lang="en-US" smtClean="0"/>
              <a:t>‹#›</a:t>
            </a:fld>
            <a:endParaRPr lang="en-US"/>
          </a:p>
        </p:txBody>
      </p:sp>
      <p:sp>
        <p:nvSpPr>
          <p:cNvPr id="7" name="Rectangle 6">
            <a:extLst>
              <a:ext uri="{FF2B5EF4-FFF2-40B4-BE49-F238E27FC236}">
                <a16:creationId xmlns:a16="http://schemas.microsoft.com/office/drawing/2014/main" id="{40DF9A28-C319-D14B-B248-1E87B5AF2D79}"/>
              </a:ext>
            </a:extLst>
          </p:cNvPr>
          <p:cNvSpPr/>
          <p:nvPr userDrawn="1"/>
        </p:nvSpPr>
        <p:spPr>
          <a:xfrm>
            <a:off x="0" y="365125"/>
            <a:ext cx="12192000" cy="1087157"/>
          </a:xfrm>
          <a:prstGeom prst="rect">
            <a:avLst/>
          </a:prstGeom>
          <a:solidFill>
            <a:srgbClr val="3A9DBF"/>
          </a:solidFill>
          <a:ln>
            <a:solidFill>
              <a:srgbClr val="3A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9498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GB"/>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GB"/>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GB"/>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218459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GB"/>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GB"/>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GB"/>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73245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GB"/>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GB"/>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GB"/>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66417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GB"/>
              <a:t>Click to edit Master title style</a:t>
            </a:r>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GB"/>
              <a:t>Click to edit Master subtitle style</a:t>
            </a:r>
          </a:p>
        </p:txBody>
      </p:sp>
    </p:spTree>
    <p:extLst>
      <p:ext uri="{BB962C8B-B14F-4D97-AF65-F5344CB8AC3E}">
        <p14:creationId xmlns:p14="http://schemas.microsoft.com/office/powerpoint/2010/main" val="11353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455"/>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893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8697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Tree>
    <p:extLst>
      <p:ext uri="{BB962C8B-B14F-4D97-AF65-F5344CB8AC3E}">
        <p14:creationId xmlns:p14="http://schemas.microsoft.com/office/powerpoint/2010/main" val="335848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3958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Tree>
    <p:extLst>
      <p:ext uri="{BB962C8B-B14F-4D97-AF65-F5344CB8AC3E}">
        <p14:creationId xmlns:p14="http://schemas.microsoft.com/office/powerpoint/2010/main" val="29961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GB"/>
              <a:t>Click icon to add picture</a:t>
            </a:r>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326542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1A51-9A54-EE49-A5C6-A52512D6237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518130-2593-B14A-8AE6-7696B4A76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B59B6D-B76E-6846-920C-8E45C6352EC1}"/>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5" name="Footer Placeholder 4">
            <a:extLst>
              <a:ext uri="{FF2B5EF4-FFF2-40B4-BE49-F238E27FC236}">
                <a16:creationId xmlns:a16="http://schemas.microsoft.com/office/drawing/2014/main" id="{13022F5D-24B3-B842-928C-3B4ADD8E9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77008-0DB9-4F48-8814-9C1FF8C58F34}"/>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4067561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46325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78521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00000"/>
              <a:buFont typeface="Wingdings" pitchFamily="2" charset="2"/>
              <a:buChar cha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98887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0684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178116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GB"/>
              <a:t>Click icon to add picture</a:t>
            </a:r>
          </a:p>
        </p:txBody>
      </p:sp>
    </p:spTree>
    <p:extLst>
      <p:ext uri="{BB962C8B-B14F-4D97-AF65-F5344CB8AC3E}">
        <p14:creationId xmlns:p14="http://schemas.microsoft.com/office/powerpoint/2010/main" val="327042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GB"/>
              <a:t>Click icon to add picture</a:t>
            </a:r>
          </a:p>
        </p:txBody>
      </p:sp>
    </p:spTree>
    <p:extLst>
      <p:ext uri="{BB962C8B-B14F-4D97-AF65-F5344CB8AC3E}">
        <p14:creationId xmlns:p14="http://schemas.microsoft.com/office/powerpoint/2010/main" val="191441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GB"/>
              <a:t>Click to edit Master text styles</a:t>
            </a:r>
          </a:p>
          <a:p>
            <a:pPr lvl="1"/>
            <a:r>
              <a:rPr lang="en-GB"/>
              <a:t>Second level</a:t>
            </a:r>
          </a:p>
          <a:p>
            <a:pPr lvl="2"/>
            <a:r>
              <a:rPr lang="en-GB"/>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GB"/>
              <a:t>Click icon to add picture</a:t>
            </a:r>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202218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GB"/>
              <a:t>Click to edit Master title style</a:t>
            </a:r>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Tree>
    <p:extLst>
      <p:ext uri="{BB962C8B-B14F-4D97-AF65-F5344CB8AC3E}">
        <p14:creationId xmlns:p14="http://schemas.microsoft.com/office/powerpoint/2010/main" val="12787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4187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523B-A0B2-F440-80EA-46DD0CD6B28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CA4788B-B128-BB4D-A1FD-2EF25DB7090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30F0D11-95F5-094B-AF77-D9B2924900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1137C5D-5EB3-084B-81E9-E12A18EECF6F}"/>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6" name="Footer Placeholder 5">
            <a:extLst>
              <a:ext uri="{FF2B5EF4-FFF2-40B4-BE49-F238E27FC236}">
                <a16:creationId xmlns:a16="http://schemas.microsoft.com/office/drawing/2014/main" id="{D1B50651-7F14-EB4C-9A33-08C1DBD30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D6F6A-90C4-4646-B318-EDB73BA1D967}"/>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2358598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GB"/>
              <a:t>Click to edit Master title style</a:t>
            </a:r>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56096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GB"/>
              <a:t>Click to edit Master title style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00000"/>
              <a:buFont typeface="Wingdings" pitchFamily="2" charset="2"/>
              <a:buChar char="§"/>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00000"/>
              <a:buFont typeface="Wingdings" pitchFamily="2" charset="2"/>
              <a:buChar char="§"/>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GB"/>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GB"/>
              <a:t>Click to edit Master text styles</a:t>
            </a:r>
          </a:p>
        </p:txBody>
      </p:sp>
    </p:spTree>
    <p:extLst>
      <p:ext uri="{BB962C8B-B14F-4D97-AF65-F5344CB8AC3E}">
        <p14:creationId xmlns:p14="http://schemas.microsoft.com/office/powerpoint/2010/main" val="53214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GB"/>
              <a:t>Click to edit Master title style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GB"/>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GB"/>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GB"/>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00000"/>
              <a:buFont typeface="Wingdings" pitchFamily="2" charset="2"/>
              <a:buChar char="§"/>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00000"/>
              <a:buFont typeface="Wingdings" pitchFamily="2" charset="2"/>
              <a:buChar char="§"/>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00000"/>
              <a:buFont typeface="Wingdings" pitchFamily="2" charset="2"/>
              <a:buChar char="§"/>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5734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8772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GB"/>
              <a:t>Click to edit Master title style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GB"/>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GB"/>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GB"/>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GB"/>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GB"/>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GB"/>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GB"/>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GB"/>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81194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29035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3"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GB"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GB" sz="970"/>
              <a:t>Click to edit Master text styles</a:t>
            </a:r>
          </a:p>
        </p:txBody>
      </p:sp>
    </p:spTree>
    <p:extLst>
      <p:ext uri="{BB962C8B-B14F-4D97-AF65-F5344CB8AC3E}">
        <p14:creationId xmlns:p14="http://schemas.microsoft.com/office/powerpoint/2010/main" val="225647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28"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GB"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Tree>
    <p:extLst>
      <p:ext uri="{BB962C8B-B14F-4D97-AF65-F5344CB8AC3E}">
        <p14:creationId xmlns:p14="http://schemas.microsoft.com/office/powerpoint/2010/main" val="92485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GB"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GB" sz="970"/>
              <a:t>Click to edit Master text styles</a:t>
            </a:r>
          </a:p>
        </p:txBody>
      </p:sp>
    </p:spTree>
    <p:extLst>
      <p:ext uri="{BB962C8B-B14F-4D97-AF65-F5344CB8AC3E}">
        <p14:creationId xmlns:p14="http://schemas.microsoft.com/office/powerpoint/2010/main" val="11243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3"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GB"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GB"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GB"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GB" sz="970" b="0" i="0">
                <a:solidFill>
                  <a:schemeClr val="tx1"/>
                </a:solidFill>
              </a:rPr>
              <a:t>Click to edit Master text styles</a:t>
            </a:r>
          </a:p>
        </p:txBody>
      </p:sp>
    </p:spTree>
    <p:extLst>
      <p:ext uri="{BB962C8B-B14F-4D97-AF65-F5344CB8AC3E}">
        <p14:creationId xmlns:p14="http://schemas.microsoft.com/office/powerpoint/2010/main" val="349727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3FD8-7B66-9141-AEB7-48DBC3F9925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B253B04-5F11-944B-AADB-3A489BC18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EA4E5B-B681-0745-AD83-A3F131105E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C3F4C7D-4F51-FF42-A2BD-33178FB06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7CB97D-0AFF-FF44-BE8E-3661A8EA8F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7C2F68-F3D1-1443-9863-03094C0B1AE2}"/>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8" name="Footer Placeholder 7">
            <a:extLst>
              <a:ext uri="{FF2B5EF4-FFF2-40B4-BE49-F238E27FC236}">
                <a16:creationId xmlns:a16="http://schemas.microsoft.com/office/drawing/2014/main" id="{9DD2C759-965D-A64D-A422-2387CBA82A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ED082F-B0E6-364A-8C87-AE27B43D7472}"/>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1314575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GB"/>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GB"/>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GB"/>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GB"/>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GB"/>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GB"/>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GB"/>
              <a:t>Click to edit Master text styles</a:t>
            </a:r>
          </a:p>
        </p:txBody>
      </p:sp>
    </p:spTree>
    <p:extLst>
      <p:ext uri="{BB962C8B-B14F-4D97-AF65-F5344CB8AC3E}">
        <p14:creationId xmlns:p14="http://schemas.microsoft.com/office/powerpoint/2010/main" val="267081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14196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0274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GB"/>
              <a:t>Click icon to add picture</a:t>
            </a:r>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GB"/>
              <a:t>Click icon to add picture</a:t>
            </a:r>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GB"/>
              <a:t>Click icon to add picture</a:t>
            </a:r>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57590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GB"/>
              <a:t>Click icon to add chart</a:t>
            </a:r>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GB"/>
              <a:t>Click to edit Master text styles</a:t>
            </a:r>
          </a:p>
        </p:txBody>
      </p:sp>
    </p:spTree>
    <p:extLst>
      <p:ext uri="{BB962C8B-B14F-4D97-AF65-F5344CB8AC3E}">
        <p14:creationId xmlns:p14="http://schemas.microsoft.com/office/powerpoint/2010/main" val="143919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GB"/>
              <a:t>Click icon to add picture</a:t>
            </a:r>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257847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Tree>
    <p:extLst>
      <p:ext uri="{BB962C8B-B14F-4D97-AF65-F5344CB8AC3E}">
        <p14:creationId xmlns:p14="http://schemas.microsoft.com/office/powerpoint/2010/main" val="247066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GB"/>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356854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GB"/>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Tree>
    <p:extLst>
      <p:ext uri="{BB962C8B-B14F-4D97-AF65-F5344CB8AC3E}">
        <p14:creationId xmlns:p14="http://schemas.microsoft.com/office/powerpoint/2010/main" val="296554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GB"/>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GB"/>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GB"/>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GB"/>
              <a:t>Click to edit Master text styles</a:t>
            </a:r>
          </a:p>
        </p:txBody>
      </p:sp>
    </p:spTree>
    <p:extLst>
      <p:ext uri="{BB962C8B-B14F-4D97-AF65-F5344CB8AC3E}">
        <p14:creationId xmlns:p14="http://schemas.microsoft.com/office/powerpoint/2010/main" val="11878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BF33-E1E0-5D48-96AF-18B4C9730D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25F3A92-9C21-1146-A71D-AAD0997513E4}"/>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4" name="Footer Placeholder 3">
            <a:extLst>
              <a:ext uri="{FF2B5EF4-FFF2-40B4-BE49-F238E27FC236}">
                <a16:creationId xmlns:a16="http://schemas.microsoft.com/office/drawing/2014/main" id="{34B2FF76-6FAA-FF40-9DB5-FE356BF85D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DD3FC-3EF6-584A-8191-8359A79F201D}"/>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2556238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GB"/>
              <a:t>Click to edit Master text styles</a:t>
            </a:r>
          </a:p>
          <a:p>
            <a:pPr lvl="1"/>
            <a:r>
              <a:rPr lang="en-GB"/>
              <a:t>Second level</a:t>
            </a:r>
          </a:p>
          <a:p>
            <a:pPr lvl="2"/>
            <a:r>
              <a:rPr lang="en-GB"/>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GB"/>
              <a:t>Click to edit Master text styles</a:t>
            </a:r>
          </a:p>
          <a:p>
            <a:pPr lvl="1"/>
            <a:r>
              <a:rPr lang="en-GB"/>
              <a:t>Second level</a:t>
            </a:r>
          </a:p>
          <a:p>
            <a:pPr lvl="2"/>
            <a:r>
              <a:rPr lang="en-GB"/>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GB"/>
              <a:t>Click to edit Master text styles</a:t>
            </a:r>
          </a:p>
          <a:p>
            <a:pPr lvl="1"/>
            <a:r>
              <a:rPr lang="en-GB"/>
              <a:t>Second level</a:t>
            </a:r>
          </a:p>
          <a:p>
            <a:pPr lvl="2"/>
            <a:r>
              <a:rPr lang="en-GB"/>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66371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GB"/>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GB"/>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GB"/>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GB"/>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GB"/>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GB"/>
              <a:t>Click icon to add picture</a:t>
            </a:r>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GB"/>
              <a:t>Click to edit Master text styles</a:t>
            </a:r>
          </a:p>
        </p:txBody>
      </p:sp>
    </p:spTree>
    <p:extLst>
      <p:ext uri="{BB962C8B-B14F-4D97-AF65-F5344CB8AC3E}">
        <p14:creationId xmlns:p14="http://schemas.microsoft.com/office/powerpoint/2010/main" val="372633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GB"/>
              <a:t>Click to edit Master title style</a:t>
            </a:r>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GB"/>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GB"/>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GB"/>
              <a:t>Click to edit Master text styles</a:t>
            </a:r>
          </a:p>
        </p:txBody>
      </p:sp>
    </p:spTree>
    <p:extLst>
      <p:ext uri="{BB962C8B-B14F-4D97-AF65-F5344CB8AC3E}">
        <p14:creationId xmlns:p14="http://schemas.microsoft.com/office/powerpoint/2010/main" val="18055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GB"/>
              <a:t>Click to edit Master title style</a:t>
            </a:r>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GB"/>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GB"/>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GB"/>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GB"/>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GB"/>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GB"/>
              <a:t>Click to edit Master text styles</a:t>
            </a:r>
          </a:p>
        </p:txBody>
      </p:sp>
    </p:spTree>
    <p:extLst>
      <p:ext uri="{BB962C8B-B14F-4D97-AF65-F5344CB8AC3E}">
        <p14:creationId xmlns:p14="http://schemas.microsoft.com/office/powerpoint/2010/main" val="248921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GB"/>
              <a:t>Click icon to add picture</a:t>
            </a:r>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GB"/>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40173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GB"/>
              <a:t>Click to edit Master title style</a:t>
            </a:r>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GB"/>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GB"/>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GB"/>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GB"/>
              <a:t>Click to edit Master text styles</a:t>
            </a:r>
          </a:p>
        </p:txBody>
      </p:sp>
    </p:spTree>
    <p:extLst>
      <p:ext uri="{BB962C8B-B14F-4D97-AF65-F5344CB8AC3E}">
        <p14:creationId xmlns:p14="http://schemas.microsoft.com/office/powerpoint/2010/main" val="294980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GB"/>
              <a:t>Click to edit Master title style</a:t>
            </a:r>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GB"/>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70407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GB"/>
              <a:t>Click to edit Master title style</a:t>
            </a:r>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GB"/>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72307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47386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34534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EDDCF-412A-9242-ADEB-BBF790BA9961}"/>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3" name="Footer Placeholder 2">
            <a:extLst>
              <a:ext uri="{FF2B5EF4-FFF2-40B4-BE49-F238E27FC236}">
                <a16:creationId xmlns:a16="http://schemas.microsoft.com/office/drawing/2014/main" id="{EE2E1392-A6F3-054C-A8DD-ED63F300A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C7C9-C7FE-F242-849F-B6B74F1EC4C8}"/>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288385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229050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7AFB-38A2-2C7C-59A1-243A4F6773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EFA99F-7EB9-01A2-E104-550174272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682728-6E15-8307-7F09-570A678F3343}"/>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5" name="Footer Placeholder 4">
            <a:extLst>
              <a:ext uri="{FF2B5EF4-FFF2-40B4-BE49-F238E27FC236}">
                <a16:creationId xmlns:a16="http://schemas.microsoft.com/office/drawing/2014/main" id="{6A2BD9A4-9BED-A819-A922-4FF2582DF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A82FF-6A57-E555-4FF0-F1C77437AD0D}"/>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1743406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AFABF-CA29-4A76-DB3C-FB3B548B90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77D86-09BD-8475-8B3E-9C54DDB40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6B543-BFBD-F7C2-A196-6CB643808CBD}"/>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5" name="Footer Placeholder 4">
            <a:extLst>
              <a:ext uri="{FF2B5EF4-FFF2-40B4-BE49-F238E27FC236}">
                <a16:creationId xmlns:a16="http://schemas.microsoft.com/office/drawing/2014/main" id="{7F665401-791B-FDC0-7031-CED2A40C5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091AF-E942-8E35-2F19-C44FFBA30CBA}"/>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16469269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DA24-6E01-CDEF-A151-49B5A13DCB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3F65E4-83BC-E71A-AF36-9A0EC22C6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DE7001-E714-7071-8533-C1C8B169374A}"/>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5" name="Footer Placeholder 4">
            <a:extLst>
              <a:ext uri="{FF2B5EF4-FFF2-40B4-BE49-F238E27FC236}">
                <a16:creationId xmlns:a16="http://schemas.microsoft.com/office/drawing/2014/main" id="{F6170AD4-F629-06FB-A975-888E874F4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100B8-AC3F-70E5-FE7B-66D96F864B14}"/>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2704281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4E3C-4CA9-80B2-16B8-DB38D15D2E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1AEF1A-6006-D229-12EF-FBC53DBDD1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29987A-F876-858A-5746-17E3F8CD9A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F1CA0E-0BD7-681F-77BB-0ADAD28D6AFE}"/>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6" name="Footer Placeholder 5">
            <a:extLst>
              <a:ext uri="{FF2B5EF4-FFF2-40B4-BE49-F238E27FC236}">
                <a16:creationId xmlns:a16="http://schemas.microsoft.com/office/drawing/2014/main" id="{831CD70E-F434-FE55-1B90-2FB7E629A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F7511-F956-8909-88BD-F9E01412EEA6}"/>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1344169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AB4F-E461-DC34-4FA5-EED4CEC121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E34F34-4C24-0673-9F71-95C6C67BB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1FCA5-9DB9-FEE6-7348-09CD6C9951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BEE06-F38F-DF1A-FD1F-1448B91BF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5B40D-E6AF-50F0-2F4A-537E09E9E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C88EBC-C4EA-81A2-C5B8-965E0197314C}"/>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8" name="Footer Placeholder 7">
            <a:extLst>
              <a:ext uri="{FF2B5EF4-FFF2-40B4-BE49-F238E27FC236}">
                <a16:creationId xmlns:a16="http://schemas.microsoft.com/office/drawing/2014/main" id="{CFD8CCA9-C0A0-22CA-01A0-C7669550B4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8EEC69-64BF-9C00-6A5E-39147378F2C8}"/>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12500046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E115-CB0F-8C39-2C4C-6E53E3D998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B2961-1A01-FF0E-91D1-03EF641D19F9}"/>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4" name="Footer Placeholder 3">
            <a:extLst>
              <a:ext uri="{FF2B5EF4-FFF2-40B4-BE49-F238E27FC236}">
                <a16:creationId xmlns:a16="http://schemas.microsoft.com/office/drawing/2014/main" id="{236F8C1F-2816-E30A-F582-C80A46B392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E9BF88-8A5A-EC17-AC37-AA671239D47F}"/>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1613057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FD365-6A9E-AF01-AE01-1A32BF773BB4}"/>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3" name="Footer Placeholder 2">
            <a:extLst>
              <a:ext uri="{FF2B5EF4-FFF2-40B4-BE49-F238E27FC236}">
                <a16:creationId xmlns:a16="http://schemas.microsoft.com/office/drawing/2014/main" id="{9A706327-A231-51D7-8C5A-F09CB11DC7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3378B-ED49-A085-6D02-1D69B4FF16ED}"/>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635821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EB7-C20D-C4FA-B27F-B77020217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77179-5358-FDE4-4224-6E2FB009A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B139E3-129A-82F1-4A0A-BE916CF89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37AA6-5329-657A-8063-302A57C37449}"/>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6" name="Footer Placeholder 5">
            <a:extLst>
              <a:ext uri="{FF2B5EF4-FFF2-40B4-BE49-F238E27FC236}">
                <a16:creationId xmlns:a16="http://schemas.microsoft.com/office/drawing/2014/main" id="{A6F2F5DA-9CF9-E21E-1B59-E1899BA6A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C60F1-0458-478E-F180-5D86A0A4C016}"/>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1784989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AA6B-17DE-0891-80BA-669884C04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F8C32-3AC9-8D7F-87C4-0A614CFD1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73B97B-4D3E-C72A-6747-6E99EED09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84133-2556-9698-2C81-7559E1A946B0}"/>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6" name="Footer Placeholder 5">
            <a:extLst>
              <a:ext uri="{FF2B5EF4-FFF2-40B4-BE49-F238E27FC236}">
                <a16:creationId xmlns:a16="http://schemas.microsoft.com/office/drawing/2014/main" id="{A6397752-97EE-85C7-B9FB-05512B81A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4A19B-D1B7-1ACA-FE17-9431C74E8060}"/>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36230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C632-4F48-D64E-BCB0-E4CE71F59A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99D824A-D3EC-234B-A5F8-0F459818E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AC37EA1-2ABA-1A4D-8392-C30F23EBE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56AFD7-2193-2742-8062-B48E0044AC83}"/>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6" name="Footer Placeholder 5">
            <a:extLst>
              <a:ext uri="{FF2B5EF4-FFF2-40B4-BE49-F238E27FC236}">
                <a16:creationId xmlns:a16="http://schemas.microsoft.com/office/drawing/2014/main" id="{98BACD91-698C-5D4D-B3A7-8EB067DD31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9186C-5422-2348-A2C1-727E04C2D852}"/>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12553501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93AD-AC1D-ED5A-B6A0-3395D332E6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6A49E8-CD77-7DAE-B634-0F6E42E338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C89AC-3575-761E-C20B-59B39231DE68}"/>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5" name="Footer Placeholder 4">
            <a:extLst>
              <a:ext uri="{FF2B5EF4-FFF2-40B4-BE49-F238E27FC236}">
                <a16:creationId xmlns:a16="http://schemas.microsoft.com/office/drawing/2014/main" id="{81F04902-149B-105F-BA2E-FF7A5A67B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330AB-9E05-8A11-FB9B-181028CD246C}"/>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11433761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3B2EB-C73D-16FE-7399-900AA13BE0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6AED34-163E-A597-17E1-E21DFAABCB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800D5-9A5E-823B-4CCA-5801742F98D8}"/>
              </a:ext>
            </a:extLst>
          </p:cNvPr>
          <p:cNvSpPr>
            <a:spLocks noGrp="1"/>
          </p:cNvSpPr>
          <p:nvPr>
            <p:ph type="dt" sz="half" idx="10"/>
          </p:nvPr>
        </p:nvSpPr>
        <p:spPr/>
        <p:txBody>
          <a:bodyPr/>
          <a:lstStyle/>
          <a:p>
            <a:fld id="{A2B7AB44-2B3F-4B09-8BEA-16404AA6B635}" type="datetimeFigureOut">
              <a:rPr lang="en-US" smtClean="0"/>
              <a:t>2/23/23</a:t>
            </a:fld>
            <a:endParaRPr lang="en-US"/>
          </a:p>
        </p:txBody>
      </p:sp>
      <p:sp>
        <p:nvSpPr>
          <p:cNvPr id="5" name="Footer Placeholder 4">
            <a:extLst>
              <a:ext uri="{FF2B5EF4-FFF2-40B4-BE49-F238E27FC236}">
                <a16:creationId xmlns:a16="http://schemas.microsoft.com/office/drawing/2014/main" id="{A662D8FD-42D0-73C7-C752-691CC88CB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66A6A-74DF-D5C8-230C-4050DA0BE47C}"/>
              </a:ext>
            </a:extLst>
          </p:cNvPr>
          <p:cNvSpPr>
            <a:spLocks noGrp="1"/>
          </p:cNvSpPr>
          <p:nvPr>
            <p:ph type="sldNum" sz="quarter" idx="12"/>
          </p:nvPr>
        </p:nvSpPr>
        <p:spPr/>
        <p:txBody>
          <a:bodyPr/>
          <a:lstStyle/>
          <a:p>
            <a:fld id="{1E785395-A44D-4C4C-9266-2FBD1A65F317}" type="slidenum">
              <a:rPr lang="en-US" smtClean="0"/>
              <a:t>‹#›</a:t>
            </a:fld>
            <a:endParaRPr lang="en-US"/>
          </a:p>
        </p:txBody>
      </p:sp>
    </p:spTree>
    <p:extLst>
      <p:ext uri="{BB962C8B-B14F-4D97-AF65-F5344CB8AC3E}">
        <p14:creationId xmlns:p14="http://schemas.microsoft.com/office/powerpoint/2010/main" val="412401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3792-39A9-FB40-AB03-0757795310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E083F8-525F-FC47-9DAE-4EAA9709D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327E09-B1D1-4B47-B486-551234110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E4CB1B-C649-D94C-BFCA-002A10E24C2C}"/>
              </a:ext>
            </a:extLst>
          </p:cNvPr>
          <p:cNvSpPr>
            <a:spLocks noGrp="1"/>
          </p:cNvSpPr>
          <p:nvPr>
            <p:ph type="dt" sz="half" idx="10"/>
          </p:nvPr>
        </p:nvSpPr>
        <p:spPr/>
        <p:txBody>
          <a:bodyPr/>
          <a:lstStyle/>
          <a:p>
            <a:fld id="{A629E18C-984D-E747-99CC-467E0086389A}" type="datetimeFigureOut">
              <a:rPr lang="en-US" smtClean="0"/>
              <a:t>2/23/23</a:t>
            </a:fld>
            <a:endParaRPr lang="en-US"/>
          </a:p>
        </p:txBody>
      </p:sp>
      <p:sp>
        <p:nvSpPr>
          <p:cNvPr id="6" name="Footer Placeholder 5">
            <a:extLst>
              <a:ext uri="{FF2B5EF4-FFF2-40B4-BE49-F238E27FC236}">
                <a16:creationId xmlns:a16="http://schemas.microsoft.com/office/drawing/2014/main" id="{DA202531-DE5F-B640-9F2A-863031F168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5ADA5-A2C2-6543-B6B7-3A547EDA5136}"/>
              </a:ext>
            </a:extLst>
          </p:cNvPr>
          <p:cNvSpPr>
            <a:spLocks noGrp="1"/>
          </p:cNvSpPr>
          <p:nvPr>
            <p:ph type="sldNum" sz="quarter" idx="12"/>
          </p:nvPr>
        </p:nvSpPr>
        <p:spPr/>
        <p:txBody>
          <a:bodyPr/>
          <a:lstStyle/>
          <a:p>
            <a:fld id="{516743E9-F275-EA44-87B5-5290CC93AD95}" type="slidenum">
              <a:rPr lang="en-US" smtClean="0"/>
              <a:t>‹#›</a:t>
            </a:fld>
            <a:endParaRPr lang="en-US"/>
          </a:p>
        </p:txBody>
      </p:sp>
    </p:spTree>
    <p:extLst>
      <p:ext uri="{BB962C8B-B14F-4D97-AF65-F5344CB8AC3E}">
        <p14:creationId xmlns:p14="http://schemas.microsoft.com/office/powerpoint/2010/main" val="417662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theme" Target="../theme/theme2.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1FA5D8-223E-7745-8ADE-BB05DA31D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8782DF-1950-A246-A3BC-74A186DD9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9E40C8-217B-9B4F-8F46-D25D85B6C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9E18C-984D-E747-99CC-467E0086389A}" type="datetimeFigureOut">
              <a:rPr lang="en-US" smtClean="0"/>
              <a:t>2/23/23</a:t>
            </a:fld>
            <a:endParaRPr lang="en-US"/>
          </a:p>
        </p:txBody>
      </p:sp>
      <p:sp>
        <p:nvSpPr>
          <p:cNvPr id="5" name="Footer Placeholder 4">
            <a:extLst>
              <a:ext uri="{FF2B5EF4-FFF2-40B4-BE49-F238E27FC236}">
                <a16:creationId xmlns:a16="http://schemas.microsoft.com/office/drawing/2014/main" id="{A553104F-7C4E-AF44-8646-F629A4CF4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0EADC8-D6E4-4D44-AB8D-222D57143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743E9-F275-EA44-87B5-5290CC93AD95}" type="slidenum">
              <a:rPr lang="en-US" smtClean="0"/>
              <a:t>‹#›</a:t>
            </a:fld>
            <a:endParaRPr lang="en-US"/>
          </a:p>
        </p:txBody>
      </p:sp>
    </p:spTree>
    <p:extLst>
      <p:ext uri="{BB962C8B-B14F-4D97-AF65-F5344CB8AC3E}">
        <p14:creationId xmlns:p14="http://schemas.microsoft.com/office/powerpoint/2010/main" val="3380612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298040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1AF05-308A-3631-BA6C-E06E8E609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7A6390-6EC7-5F93-33D0-F6D2F3DF5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389DA-6A57-9EA8-AE6D-318FC3F10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7AB44-2B3F-4B09-8BEA-16404AA6B635}" type="datetimeFigureOut">
              <a:rPr lang="en-US" smtClean="0"/>
              <a:t>2/23/23</a:t>
            </a:fld>
            <a:endParaRPr lang="en-US"/>
          </a:p>
        </p:txBody>
      </p:sp>
      <p:sp>
        <p:nvSpPr>
          <p:cNvPr id="5" name="Footer Placeholder 4">
            <a:extLst>
              <a:ext uri="{FF2B5EF4-FFF2-40B4-BE49-F238E27FC236}">
                <a16:creationId xmlns:a16="http://schemas.microsoft.com/office/drawing/2014/main" id="{B53EF7B1-DC74-EB02-B19A-0D7DD964D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8CC854-7418-304F-9394-7FE5665DB9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85395-A44D-4C4C-9266-2FBD1A65F317}" type="slidenum">
              <a:rPr lang="en-US" smtClean="0"/>
              <a:t>‹#›</a:t>
            </a:fld>
            <a:endParaRPr lang="en-US"/>
          </a:p>
        </p:txBody>
      </p:sp>
    </p:spTree>
    <p:extLst>
      <p:ext uri="{BB962C8B-B14F-4D97-AF65-F5344CB8AC3E}">
        <p14:creationId xmlns:p14="http://schemas.microsoft.com/office/powerpoint/2010/main" val="8736489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fr/publications/m/item/guide-and-workbook-for-conducting-a-situation-analysis-of-immunization-programme-performance" TargetMode="External"/><Relationship Id="rId2" Type="http://schemas.openxmlformats.org/officeDocument/2006/relationships/hyperlink" Target="https://www.who.int/publications/m/item/guide-and-workbook-for-conducting-a-situation-analysis-of-immunization-programme-performan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2.wdp"/><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4.xml"/><Relationship Id="rId4" Type="http://schemas.openxmlformats.org/officeDocument/2006/relationships/image" Target="../media/image5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77.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emf"/><Relationship Id="rId4" Type="http://schemas.openxmlformats.org/officeDocument/2006/relationships/image" Target="../media/image60.png"/><Relationship Id="rId9" Type="http://schemas.openxmlformats.org/officeDocument/2006/relationships/image" Target="../media/image65.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spasenoskad@who.i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forms.office.com/Pages/ResponsePage.aspx?id=t8AQ9iS9OUuBCz3CgK-1kGJ5Tl0HIqdIvut2lqdVrnNUMjRVOFAyRUIxMVZUQTdWU0hXMElTM0FYWS4u" TargetMode="External"/><Relationship Id="rId4" Type="http://schemas.openxmlformats.org/officeDocument/2006/relationships/hyperlink" Target="mailto:sodhas@who.in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who.int/fr/publications/m/item/guide-and-workbook-for-conducting-a-situation-analysis-of-immunization-programme-performance" TargetMode="External"/><Relationship Id="rId2" Type="http://schemas.openxmlformats.org/officeDocument/2006/relationships/hyperlink" Target="https://www.who.int/publications/m/item/guide-and-workbook-for-conducting-a-situation-analysis-of-immunization-programme-perform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6B9346-D4C8-5447-9280-3B7FF6BFD988}"/>
              </a:ext>
            </a:extLst>
          </p:cNvPr>
          <p:cNvPicPr>
            <a:picLocks noChangeAspect="1"/>
          </p:cNvPicPr>
          <p:nvPr/>
        </p:nvPicPr>
        <p:blipFill>
          <a:blip r:embed="rId3"/>
          <a:stretch>
            <a:fillRect/>
          </a:stretch>
        </p:blipFill>
        <p:spPr>
          <a:xfrm>
            <a:off x="0" y="12700"/>
            <a:ext cx="12189086" cy="6850800"/>
          </a:xfrm>
          <a:prstGeom prst="rect">
            <a:avLst/>
          </a:prstGeom>
        </p:spPr>
      </p:pic>
      <p:sp>
        <p:nvSpPr>
          <p:cNvPr id="2" name="TextBox 1">
            <a:extLst>
              <a:ext uri="{FF2B5EF4-FFF2-40B4-BE49-F238E27FC236}">
                <a16:creationId xmlns:a16="http://schemas.microsoft.com/office/drawing/2014/main" id="{B2321C47-86A6-317B-D795-1DD1FF9200FB}"/>
              </a:ext>
            </a:extLst>
          </p:cNvPr>
          <p:cNvSpPr txBox="1"/>
          <p:nvPr/>
        </p:nvSpPr>
        <p:spPr>
          <a:xfrm>
            <a:off x="8995720" y="5807675"/>
            <a:ext cx="2743200" cy="707886"/>
          </a:xfrm>
          <a:prstGeom prst="rect">
            <a:avLst/>
          </a:prstGeom>
          <a:noFill/>
        </p:spPr>
        <p:txBody>
          <a:bodyPr wrap="square" rtlCol="0">
            <a:spAutoFit/>
          </a:bodyPr>
          <a:lstStyle/>
          <a:p>
            <a:r>
              <a:rPr lang="en-US" sz="2000" b="1" dirty="0">
                <a:solidFill>
                  <a:schemeClr val="bg1"/>
                </a:solidFill>
                <a:latin typeface="Poppins" pitchFamily="2" charset="77"/>
                <a:cs typeface="Poppins" pitchFamily="2" charset="77"/>
              </a:rPr>
              <a:t>AFRO Webinar</a:t>
            </a:r>
          </a:p>
          <a:p>
            <a:r>
              <a:rPr lang="en-US" sz="2000" dirty="0">
                <a:solidFill>
                  <a:schemeClr val="bg1"/>
                </a:solidFill>
                <a:latin typeface="Poppins" pitchFamily="2" charset="77"/>
                <a:cs typeface="Poppins" pitchFamily="2" charset="77"/>
              </a:rPr>
              <a:t>23 February 2023</a:t>
            </a:r>
          </a:p>
        </p:txBody>
      </p:sp>
    </p:spTree>
    <p:extLst>
      <p:ext uri="{BB962C8B-B14F-4D97-AF65-F5344CB8AC3E}">
        <p14:creationId xmlns:p14="http://schemas.microsoft.com/office/powerpoint/2010/main" val="63344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C6B172-D7E3-2D6C-FAB3-EDB578380A7B}"/>
              </a:ext>
            </a:extLst>
          </p:cNvPr>
          <p:cNvSpPr>
            <a:spLocks noGrp="1"/>
          </p:cNvSpPr>
          <p:nvPr>
            <p:ph type="title"/>
          </p:nvPr>
        </p:nvSpPr>
        <p:spPr>
          <a:xfrm>
            <a:off x="838200" y="365125"/>
            <a:ext cx="10515600" cy="1325563"/>
          </a:xfrm>
        </p:spPr>
        <p:txBody>
          <a:bodyPr/>
          <a:lstStyle/>
          <a:p>
            <a:r>
              <a:rPr lang="en-US" b="1" dirty="0">
                <a:solidFill>
                  <a:schemeClr val="bg1"/>
                </a:solidFill>
              </a:rPr>
              <a:t>Iterative development process</a:t>
            </a:r>
          </a:p>
        </p:txBody>
      </p:sp>
      <p:graphicFrame>
        <p:nvGraphicFramePr>
          <p:cNvPr id="5" name="Table 5">
            <a:extLst>
              <a:ext uri="{FF2B5EF4-FFF2-40B4-BE49-F238E27FC236}">
                <a16:creationId xmlns:a16="http://schemas.microsoft.com/office/drawing/2014/main" id="{7EF2ED83-6195-3D08-0C20-0BC7511F422C}"/>
              </a:ext>
            </a:extLst>
          </p:cNvPr>
          <p:cNvGraphicFramePr>
            <a:graphicFrameLocks noGrp="1"/>
          </p:cNvGraphicFramePr>
          <p:nvPr>
            <p:extLst>
              <p:ext uri="{D42A27DB-BD31-4B8C-83A1-F6EECF244321}">
                <p14:modId xmlns:p14="http://schemas.microsoft.com/office/powerpoint/2010/main" val="1157940386"/>
              </p:ext>
            </p:extLst>
          </p:nvPr>
        </p:nvGraphicFramePr>
        <p:xfrm>
          <a:off x="298961" y="1881468"/>
          <a:ext cx="11473039" cy="3352800"/>
        </p:xfrm>
        <a:graphic>
          <a:graphicData uri="http://schemas.openxmlformats.org/drawingml/2006/table">
            <a:tbl>
              <a:tblPr firstRow="1" bandRow="1">
                <a:tableStyleId>{5C22544A-7EE6-4342-B048-85BDC9FD1C3A}</a:tableStyleId>
              </a:tblPr>
              <a:tblGrid>
                <a:gridCol w="4273039">
                  <a:extLst>
                    <a:ext uri="{9D8B030D-6E8A-4147-A177-3AD203B41FA5}">
                      <a16:colId xmlns:a16="http://schemas.microsoft.com/office/drawing/2014/main" val="842533391"/>
                    </a:ext>
                  </a:extLst>
                </a:gridCol>
                <a:gridCol w="3600000">
                  <a:extLst>
                    <a:ext uri="{9D8B030D-6E8A-4147-A177-3AD203B41FA5}">
                      <a16:colId xmlns:a16="http://schemas.microsoft.com/office/drawing/2014/main" val="1527302799"/>
                    </a:ext>
                  </a:extLst>
                </a:gridCol>
                <a:gridCol w="3600000">
                  <a:extLst>
                    <a:ext uri="{9D8B030D-6E8A-4147-A177-3AD203B41FA5}">
                      <a16:colId xmlns:a16="http://schemas.microsoft.com/office/drawing/2014/main" val="8533069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ysClr val="windowText" lastClr="000000"/>
                          </a:solidFill>
                        </a:rPr>
                        <a:t>Initial consultations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ysClr val="windowText" lastClr="000000"/>
                          </a:solidFill>
                        </a:rPr>
                        <a:t>2019-2020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DE1"/>
                    </a:solidFill>
                  </a:tcPr>
                </a:tc>
                <a:tc>
                  <a:txBody>
                    <a:bodyPr/>
                    <a:lstStyle/>
                    <a:p>
                      <a:pPr algn="ctr"/>
                      <a:r>
                        <a:rPr lang="en-US" dirty="0">
                          <a:solidFill>
                            <a:schemeClr val="tx1"/>
                          </a:solidFill>
                        </a:rPr>
                        <a:t>Alignment with new priorities</a:t>
                      </a:r>
                    </a:p>
                    <a:p>
                      <a:pPr algn="ctr"/>
                      <a:r>
                        <a:rPr lang="en-US" dirty="0">
                          <a:solidFill>
                            <a:schemeClr val="tx1"/>
                          </a:solidFill>
                        </a:rPr>
                        <a:t>2020-present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97A3">
                        <a:alpha val="53333"/>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ysClr val="windowText" lastClr="000000"/>
                          </a:solidFill>
                        </a:rPr>
                        <a:t>Use-cases*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ysClr val="windowText" lastClr="000000"/>
                          </a:solidFill>
                        </a:rPr>
                        <a:t>2019-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alpha val="70196"/>
                      </a:schemeClr>
                    </a:solidFill>
                  </a:tcPr>
                </a:tc>
                <a:extLst>
                  <a:ext uri="{0D108BD9-81ED-4DB2-BD59-A6C34878D82A}">
                    <a16:rowId xmlns:a16="http://schemas.microsoft.com/office/drawing/2014/main" val="3567657185"/>
                  </a:ext>
                </a:extLst>
              </a:tr>
              <a:tr h="1929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a:t>
                      </a:r>
                      <a:r>
                        <a:rPr lang="en-GB" sz="1600" b="0" dirty="0"/>
                        <a:t>Feedback from WHO HQ IVB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a:t>
                      </a:r>
                      <a:r>
                        <a:rPr lang="en-GB" sz="1600" b="0" dirty="0"/>
                        <a:t>Meetings with partners (e.g. Gavi, UNICEF, CDC)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a:t>
                      </a:r>
                      <a:r>
                        <a:rPr lang="en-GB" sz="1600" b="0" dirty="0"/>
                        <a:t>Immunization in Practices Advisory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a:t>
                      </a:r>
                      <a:r>
                        <a:rPr lang="en-GB" sz="1600" b="0" dirty="0"/>
                        <a:t>AFRO EPI Managers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a:t>
                      </a:r>
                      <a:r>
                        <a:rPr lang="en-GB" sz="1600" b="0" dirty="0"/>
                        <a:t>AFRO IST-West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a:t>
                      </a:r>
                      <a:r>
                        <a:rPr lang="en-GB" sz="1600" b="0" dirty="0"/>
                        <a:t>AFRO NITAG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a:t>
                      </a:r>
                      <a:r>
                        <a:rPr lang="en-GB" sz="1600" b="0" dirty="0"/>
                        <a:t>CAPACITI Steering Committee</a:t>
                      </a:r>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Immunization Agenda 2030</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b="0" dirty="0"/>
                        <a:t>• Why gender matters?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b="0" dirty="0"/>
                        <a:t>• Zero-dose 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 </a:t>
                      </a:r>
                      <a:r>
                        <a:rPr lang="en-GB" sz="1600" b="0" dirty="0"/>
                        <a:t>Behavioural and Social Drivers of Vaccination (</a:t>
                      </a:r>
                      <a:r>
                        <a:rPr lang="en-GB" sz="1600" b="0" dirty="0" err="1"/>
                        <a:t>BeSD</a:t>
                      </a:r>
                      <a:r>
                        <a:rPr lang="en-GB" sz="1600" b="0" dirty="0"/>
                        <a:t>) tools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 Catch-up and recovery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dirty="0"/>
                        <a:t>• Indonesia</a:t>
                      </a:r>
                      <a:r>
                        <a:rPr lang="en-GB" sz="1600" b="0" baseline="0" dirty="0"/>
                        <a:t> (2019)</a:t>
                      </a:r>
                    </a:p>
                    <a:p>
                      <a:pPr algn="l"/>
                      <a:r>
                        <a:rPr lang="en-GB" sz="1600" b="0" baseline="0" dirty="0"/>
                        <a:t>• </a:t>
                      </a:r>
                      <a:r>
                        <a:rPr lang="en-GB" sz="1600" b="0" dirty="0"/>
                        <a:t>Zambia</a:t>
                      </a:r>
                      <a:r>
                        <a:rPr lang="en-GB" sz="1600" b="0" baseline="0" dirty="0"/>
                        <a:t> (2020)</a:t>
                      </a:r>
                    </a:p>
                    <a:p>
                      <a:pPr algn="l"/>
                      <a:r>
                        <a:rPr lang="en-GB" sz="1600" b="0" baseline="0" dirty="0"/>
                        <a:t>• </a:t>
                      </a:r>
                      <a:r>
                        <a:rPr lang="en-GB" sz="1600" b="0" dirty="0"/>
                        <a:t>Liberia</a:t>
                      </a:r>
                      <a:r>
                        <a:rPr lang="en-GB" sz="1600" b="0" baseline="0" dirty="0"/>
                        <a:t> (2020)</a:t>
                      </a:r>
                    </a:p>
                    <a:p>
                      <a:pPr algn="l"/>
                      <a:r>
                        <a:rPr lang="en-GB" sz="1600" b="0" baseline="0" dirty="0"/>
                        <a:t>• </a:t>
                      </a:r>
                      <a:r>
                        <a:rPr lang="en-GB" sz="1600" b="0" dirty="0"/>
                        <a:t>Madagascar</a:t>
                      </a:r>
                      <a:r>
                        <a:rPr lang="en-GB" sz="1600" b="0" baseline="0" dirty="0"/>
                        <a:t> (2021)</a:t>
                      </a:r>
                    </a:p>
                    <a:p>
                      <a:pPr algn="l"/>
                      <a:r>
                        <a:rPr lang="en-GB" sz="1600" b="0" baseline="0" dirty="0"/>
                        <a:t>• </a:t>
                      </a:r>
                      <a:r>
                        <a:rPr lang="en-GB" sz="1600" b="0" dirty="0"/>
                        <a:t>Ethiopia (2022)</a:t>
                      </a:r>
                      <a:endParaRPr lang="en-GB" sz="1600" b="0" baseline="0" dirty="0"/>
                    </a:p>
                    <a:p>
                      <a:pPr algn="l"/>
                      <a:r>
                        <a:rPr lang="en-GB" sz="1600" b="0" baseline="0" dirty="0"/>
                        <a:t>• </a:t>
                      </a:r>
                      <a:r>
                        <a:rPr lang="en-GB" sz="1600" b="0" dirty="0"/>
                        <a:t>Togo</a:t>
                      </a:r>
                      <a:r>
                        <a:rPr lang="en-GB" sz="1600" b="0" baseline="0" dirty="0"/>
                        <a:t> (2022)</a:t>
                      </a:r>
                    </a:p>
                    <a:p>
                      <a:pPr algn="l"/>
                      <a:r>
                        <a:rPr lang="en-GB" sz="1600" b="0" baseline="0" dirty="0"/>
                        <a:t>• </a:t>
                      </a:r>
                      <a:r>
                        <a:rPr lang="en-GB" sz="1600" b="0" dirty="0"/>
                        <a:t>Côte d’Ivoire (2023)</a:t>
                      </a:r>
                      <a:endParaRPr lang="en-GB" sz="1600" b="1" dirty="0"/>
                    </a:p>
                    <a:p>
                      <a:endParaRPr lang="en-US" sz="1600" dirty="0"/>
                    </a:p>
                    <a:p>
                      <a:endParaRPr lang="en-US" sz="1600" dirty="0"/>
                    </a:p>
                    <a:p>
                      <a:endParaRPr lang="en-US" sz="1600" dirty="0"/>
                    </a:p>
                    <a:p>
                      <a:r>
                        <a:rPr lang="en-US" sz="1200" i="1" dirty="0"/>
                        <a:t>*Various contexts: EPI Review, NIS, CAPACITI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1500411"/>
                  </a:ext>
                </a:extLst>
              </a:tr>
            </a:tbl>
          </a:graphicData>
        </a:graphic>
      </p:graphicFrame>
    </p:spTree>
    <p:extLst>
      <p:ext uri="{BB962C8B-B14F-4D97-AF65-F5344CB8AC3E}">
        <p14:creationId xmlns:p14="http://schemas.microsoft.com/office/powerpoint/2010/main" val="266354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hevron 44">
            <a:extLst>
              <a:ext uri="{FF2B5EF4-FFF2-40B4-BE49-F238E27FC236}">
                <a16:creationId xmlns:a16="http://schemas.microsoft.com/office/drawing/2014/main" id="{7BE024C8-1B65-BF4E-9B37-8F98AD493828}"/>
              </a:ext>
            </a:extLst>
          </p:cNvPr>
          <p:cNvSpPr/>
          <p:nvPr/>
        </p:nvSpPr>
        <p:spPr>
          <a:xfrm>
            <a:off x="8439898" y="2224021"/>
            <a:ext cx="3513600" cy="2035621"/>
          </a:xfrm>
          <a:prstGeom prst="chevron">
            <a:avLst>
              <a:gd name="adj" fmla="val 54521"/>
            </a:avLst>
          </a:prstGeom>
          <a:solidFill>
            <a:srgbClr val="1F5FA0">
              <a:alpha val="25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Chevron 42">
            <a:extLst>
              <a:ext uri="{FF2B5EF4-FFF2-40B4-BE49-F238E27FC236}">
                <a16:creationId xmlns:a16="http://schemas.microsoft.com/office/drawing/2014/main" id="{F79BE477-08E9-A146-9F54-0FDC347E4173}"/>
              </a:ext>
            </a:extLst>
          </p:cNvPr>
          <p:cNvSpPr/>
          <p:nvPr/>
        </p:nvSpPr>
        <p:spPr>
          <a:xfrm>
            <a:off x="5703351" y="2240300"/>
            <a:ext cx="3512195" cy="2022338"/>
          </a:xfrm>
          <a:prstGeom prst="chevron">
            <a:avLst/>
          </a:prstGeom>
          <a:solidFill>
            <a:srgbClr val="F1F8F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9" name="Chevron 38">
            <a:extLst>
              <a:ext uri="{FF2B5EF4-FFF2-40B4-BE49-F238E27FC236}">
                <a16:creationId xmlns:a16="http://schemas.microsoft.com/office/drawing/2014/main" id="{A5B86C99-8C8F-4A4B-9E38-A39234AB3141}"/>
              </a:ext>
            </a:extLst>
          </p:cNvPr>
          <p:cNvSpPr/>
          <p:nvPr/>
        </p:nvSpPr>
        <p:spPr>
          <a:xfrm>
            <a:off x="2950232" y="2235584"/>
            <a:ext cx="3512195" cy="2022338"/>
          </a:xfrm>
          <a:prstGeom prst="chevron">
            <a:avLst/>
          </a:prstGeom>
          <a:solidFill>
            <a:srgbClr val="F1F8F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 name="Chevron 3">
            <a:extLst>
              <a:ext uri="{FF2B5EF4-FFF2-40B4-BE49-F238E27FC236}">
                <a16:creationId xmlns:a16="http://schemas.microsoft.com/office/drawing/2014/main" id="{CF084D4C-EE48-9840-B24D-05D569763EAB}"/>
              </a:ext>
            </a:extLst>
          </p:cNvPr>
          <p:cNvSpPr/>
          <p:nvPr/>
        </p:nvSpPr>
        <p:spPr>
          <a:xfrm>
            <a:off x="231996" y="2235584"/>
            <a:ext cx="3512195" cy="2022338"/>
          </a:xfrm>
          <a:prstGeom prst="chevron">
            <a:avLst/>
          </a:prstGeom>
          <a:solidFill>
            <a:schemeClr val="accent3">
              <a:lumMod val="20000"/>
              <a:lumOff val="80000"/>
              <a:alpha val="3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 name="Title 1">
            <a:extLst>
              <a:ext uri="{FF2B5EF4-FFF2-40B4-BE49-F238E27FC236}">
                <a16:creationId xmlns:a16="http://schemas.microsoft.com/office/drawing/2014/main" id="{088F7AE7-148A-4B57-8E5D-9983424A2DA7}"/>
              </a:ext>
            </a:extLst>
          </p:cNvPr>
          <p:cNvSpPr>
            <a:spLocks noGrp="1"/>
          </p:cNvSpPr>
          <p:nvPr>
            <p:ph type="title"/>
          </p:nvPr>
        </p:nvSpPr>
        <p:spPr>
          <a:xfrm>
            <a:off x="590966" y="170599"/>
            <a:ext cx="10515600" cy="1325563"/>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Steps of the review</a:t>
            </a:r>
          </a:p>
        </p:txBody>
      </p:sp>
      <p:grpSp>
        <p:nvGrpSpPr>
          <p:cNvPr id="25" name="Group 24">
            <a:extLst>
              <a:ext uri="{FF2B5EF4-FFF2-40B4-BE49-F238E27FC236}">
                <a16:creationId xmlns:a16="http://schemas.microsoft.com/office/drawing/2014/main" id="{29D1CA4A-F252-45AC-BA59-FD60E7B04895}"/>
              </a:ext>
            </a:extLst>
          </p:cNvPr>
          <p:cNvGrpSpPr/>
          <p:nvPr/>
        </p:nvGrpSpPr>
        <p:grpSpPr>
          <a:xfrm>
            <a:off x="830838" y="2761772"/>
            <a:ext cx="10565833" cy="1535776"/>
            <a:chOff x="464520" y="4348313"/>
            <a:chExt cx="10565833" cy="1535776"/>
          </a:xfrm>
        </p:grpSpPr>
        <p:pic>
          <p:nvPicPr>
            <p:cNvPr id="7" name="Graphic 6" descr="Checklist RTL">
              <a:extLst>
                <a:ext uri="{FF2B5EF4-FFF2-40B4-BE49-F238E27FC236}">
                  <a16:creationId xmlns:a16="http://schemas.microsoft.com/office/drawing/2014/main" id="{3EAEEEC5-FAFC-465D-A4CD-F79253B0F0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644" y="4367333"/>
              <a:ext cx="914400" cy="914400"/>
            </a:xfrm>
            <a:prstGeom prst="rect">
              <a:avLst/>
            </a:prstGeom>
          </p:spPr>
        </p:pic>
        <p:pic>
          <p:nvPicPr>
            <p:cNvPr id="9" name="Graphic 8" descr="Group">
              <a:extLst>
                <a:ext uri="{FF2B5EF4-FFF2-40B4-BE49-F238E27FC236}">
                  <a16:creationId xmlns:a16="http://schemas.microsoft.com/office/drawing/2014/main" id="{2D331F27-5F77-4625-9925-8D1376F55B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3150" y="4367333"/>
              <a:ext cx="914400" cy="914400"/>
            </a:xfrm>
            <a:prstGeom prst="rect">
              <a:avLst/>
            </a:prstGeom>
          </p:spPr>
        </p:pic>
        <p:pic>
          <p:nvPicPr>
            <p:cNvPr id="13" name="Graphic 12" descr="Stop sign">
              <a:extLst>
                <a:ext uri="{FF2B5EF4-FFF2-40B4-BE49-F238E27FC236}">
                  <a16:creationId xmlns:a16="http://schemas.microsoft.com/office/drawing/2014/main" id="{6DBA1469-5EFE-48C7-9E45-A085E5996C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4241" y="4348313"/>
              <a:ext cx="914400" cy="914400"/>
            </a:xfrm>
            <a:prstGeom prst="rect">
              <a:avLst/>
            </a:prstGeom>
          </p:spPr>
        </p:pic>
        <p:pic>
          <p:nvPicPr>
            <p:cNvPr id="17" name="Graphic 16" descr="Venn diagram">
              <a:extLst>
                <a:ext uri="{FF2B5EF4-FFF2-40B4-BE49-F238E27FC236}">
                  <a16:creationId xmlns:a16="http://schemas.microsoft.com/office/drawing/2014/main" id="{7F8C5859-EFE9-4287-AD55-E28963E287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7360" y="4348313"/>
              <a:ext cx="914400" cy="914400"/>
            </a:xfrm>
            <a:prstGeom prst="rect">
              <a:avLst/>
            </a:prstGeom>
          </p:spPr>
        </p:pic>
        <p:sp>
          <p:nvSpPr>
            <p:cNvPr id="18" name="Rectangle 17">
              <a:extLst>
                <a:ext uri="{FF2B5EF4-FFF2-40B4-BE49-F238E27FC236}">
                  <a16:creationId xmlns:a16="http://schemas.microsoft.com/office/drawing/2014/main" id="{CDE91498-815D-498A-AFA4-331AE195E3E2}"/>
                </a:ext>
              </a:extLst>
            </p:cNvPr>
            <p:cNvSpPr/>
            <p:nvPr/>
          </p:nvSpPr>
          <p:spPr>
            <a:xfrm>
              <a:off x="464520" y="5299314"/>
              <a:ext cx="2439349" cy="584775"/>
            </a:xfrm>
            <a:prstGeom prst="rect">
              <a:avLst/>
            </a:prstGeom>
          </p:spPr>
          <p:txBody>
            <a:bodyPr wrap="square">
              <a:spAutoFit/>
            </a:bodyPr>
            <a:lstStyle/>
            <a:p>
              <a:pPr algn="ctr"/>
              <a:r>
                <a:rPr lang="en-US" sz="1600" dirty="0"/>
                <a:t>Gather information</a:t>
              </a:r>
            </a:p>
            <a:p>
              <a:pPr algn="ctr"/>
              <a:r>
                <a:rPr lang="en-US" sz="1600" dirty="0"/>
                <a:t> sources</a:t>
              </a:r>
            </a:p>
          </p:txBody>
        </p:sp>
        <p:sp>
          <p:nvSpPr>
            <p:cNvPr id="19" name="Rectangle 18">
              <a:extLst>
                <a:ext uri="{FF2B5EF4-FFF2-40B4-BE49-F238E27FC236}">
                  <a16:creationId xmlns:a16="http://schemas.microsoft.com/office/drawing/2014/main" id="{89AC4DA5-7C94-4045-B38C-ADE6DA034374}"/>
                </a:ext>
              </a:extLst>
            </p:cNvPr>
            <p:cNvSpPr/>
            <p:nvPr/>
          </p:nvSpPr>
          <p:spPr>
            <a:xfrm>
              <a:off x="3395096" y="5204417"/>
              <a:ext cx="1955922" cy="584775"/>
            </a:xfrm>
            <a:prstGeom prst="rect">
              <a:avLst/>
            </a:prstGeom>
          </p:spPr>
          <p:txBody>
            <a:bodyPr wrap="square">
              <a:spAutoFit/>
            </a:bodyPr>
            <a:lstStyle/>
            <a:p>
              <a:pPr algn="ctr"/>
              <a:r>
                <a:rPr lang="en-US" sz="1600" dirty="0"/>
                <a:t>Immunization </a:t>
              </a:r>
              <a:r>
                <a:rPr lang="en-US" sz="1600" dirty="0" err="1"/>
                <a:t>programme</a:t>
              </a:r>
              <a:r>
                <a:rPr lang="en-US" sz="1600" dirty="0"/>
                <a:t> overview</a:t>
              </a:r>
            </a:p>
          </p:txBody>
        </p:sp>
        <p:sp>
          <p:nvSpPr>
            <p:cNvPr id="20" name="Rectangle 19">
              <a:extLst>
                <a:ext uri="{FF2B5EF4-FFF2-40B4-BE49-F238E27FC236}">
                  <a16:creationId xmlns:a16="http://schemas.microsoft.com/office/drawing/2014/main" id="{84BEFD20-2A9A-4978-A844-66DE354F5753}"/>
                </a:ext>
              </a:extLst>
            </p:cNvPr>
            <p:cNvSpPr/>
            <p:nvPr/>
          </p:nvSpPr>
          <p:spPr>
            <a:xfrm>
              <a:off x="5996295" y="5221700"/>
              <a:ext cx="2093218" cy="584775"/>
            </a:xfrm>
            <a:prstGeom prst="rect">
              <a:avLst/>
            </a:prstGeom>
          </p:spPr>
          <p:txBody>
            <a:bodyPr wrap="square">
              <a:spAutoFit/>
            </a:bodyPr>
            <a:lstStyle/>
            <a:p>
              <a:pPr algn="ctr"/>
              <a:r>
                <a:rPr lang="en-US" sz="1600" dirty="0"/>
                <a:t> Identify barriers and document evidence</a:t>
              </a:r>
            </a:p>
          </p:txBody>
        </p:sp>
        <p:sp>
          <p:nvSpPr>
            <p:cNvPr id="21" name="Rectangle 20">
              <a:extLst>
                <a:ext uri="{FF2B5EF4-FFF2-40B4-BE49-F238E27FC236}">
                  <a16:creationId xmlns:a16="http://schemas.microsoft.com/office/drawing/2014/main" id="{4B0DC79F-E34A-49A8-958C-7C5927491EE4}"/>
                </a:ext>
              </a:extLst>
            </p:cNvPr>
            <p:cNvSpPr/>
            <p:nvPr/>
          </p:nvSpPr>
          <p:spPr>
            <a:xfrm>
              <a:off x="8450983" y="5313848"/>
              <a:ext cx="2579370" cy="338554"/>
            </a:xfrm>
            <a:prstGeom prst="rect">
              <a:avLst/>
            </a:prstGeom>
          </p:spPr>
          <p:txBody>
            <a:bodyPr wrap="square">
              <a:spAutoFit/>
            </a:bodyPr>
            <a:lstStyle/>
            <a:p>
              <a:pPr algn="ctr"/>
              <a:r>
                <a:rPr lang="en-US" sz="1600" dirty="0"/>
                <a:t> Prioritize the barriers </a:t>
              </a:r>
            </a:p>
          </p:txBody>
        </p:sp>
      </p:grpSp>
      <p:grpSp>
        <p:nvGrpSpPr>
          <p:cNvPr id="6" name="Group 5">
            <a:extLst>
              <a:ext uri="{FF2B5EF4-FFF2-40B4-BE49-F238E27FC236}">
                <a16:creationId xmlns:a16="http://schemas.microsoft.com/office/drawing/2014/main" id="{816AB534-24C8-C641-A3E8-A69F1DC18CE5}"/>
              </a:ext>
            </a:extLst>
          </p:cNvPr>
          <p:cNvGrpSpPr/>
          <p:nvPr/>
        </p:nvGrpSpPr>
        <p:grpSpPr>
          <a:xfrm>
            <a:off x="1718507" y="2311138"/>
            <a:ext cx="476250" cy="438150"/>
            <a:chOff x="1472826" y="2873088"/>
            <a:chExt cx="476250" cy="438150"/>
          </a:xfrm>
        </p:grpSpPr>
        <p:sp>
          <p:nvSpPr>
            <p:cNvPr id="27" name="Oval 26">
              <a:extLst>
                <a:ext uri="{FF2B5EF4-FFF2-40B4-BE49-F238E27FC236}">
                  <a16:creationId xmlns:a16="http://schemas.microsoft.com/office/drawing/2014/main" id="{653D1901-0AF3-514B-821A-3F2A8BD15531}"/>
                </a:ext>
              </a:extLst>
            </p:cNvPr>
            <p:cNvSpPr/>
            <p:nvPr/>
          </p:nvSpPr>
          <p:spPr>
            <a:xfrm>
              <a:off x="1472826" y="2873088"/>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2837189-6AA0-2343-9614-C11F4A73404A}"/>
                </a:ext>
              </a:extLst>
            </p:cNvPr>
            <p:cNvSpPr txBox="1"/>
            <p:nvPr/>
          </p:nvSpPr>
          <p:spPr>
            <a:xfrm>
              <a:off x="1530375" y="2911128"/>
              <a:ext cx="390525" cy="400110"/>
            </a:xfrm>
            <a:prstGeom prst="rect">
              <a:avLst/>
            </a:prstGeom>
            <a:noFill/>
          </p:spPr>
          <p:txBody>
            <a:bodyPr wrap="square" rtlCol="0">
              <a:spAutoFit/>
            </a:bodyPr>
            <a:lstStyle/>
            <a:p>
              <a:pPr algn="ctr"/>
              <a:r>
                <a:rPr lang="en-US" sz="2000" b="1" dirty="0">
                  <a:solidFill>
                    <a:schemeClr val="bg1"/>
                  </a:solidFill>
                </a:rPr>
                <a:t>1</a:t>
              </a:r>
            </a:p>
          </p:txBody>
        </p:sp>
      </p:grpSp>
      <p:grpSp>
        <p:nvGrpSpPr>
          <p:cNvPr id="29" name="Group 28">
            <a:extLst>
              <a:ext uri="{FF2B5EF4-FFF2-40B4-BE49-F238E27FC236}">
                <a16:creationId xmlns:a16="http://schemas.microsoft.com/office/drawing/2014/main" id="{DC0F699F-2141-1046-A870-75908AACDD5A}"/>
              </a:ext>
            </a:extLst>
          </p:cNvPr>
          <p:cNvGrpSpPr/>
          <p:nvPr/>
        </p:nvGrpSpPr>
        <p:grpSpPr>
          <a:xfrm>
            <a:off x="4611239" y="2342642"/>
            <a:ext cx="476250" cy="438150"/>
            <a:chOff x="4234572" y="4113286"/>
            <a:chExt cx="476250" cy="438150"/>
          </a:xfrm>
        </p:grpSpPr>
        <p:sp>
          <p:nvSpPr>
            <p:cNvPr id="30" name="Oval 29">
              <a:extLst>
                <a:ext uri="{FF2B5EF4-FFF2-40B4-BE49-F238E27FC236}">
                  <a16:creationId xmlns:a16="http://schemas.microsoft.com/office/drawing/2014/main" id="{EC7F2A89-6BAF-614A-9A22-96E58765B56C}"/>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A21D-E80A-EE40-9D20-08B4670A5B0D}"/>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2</a:t>
              </a:r>
            </a:p>
          </p:txBody>
        </p:sp>
      </p:grpSp>
      <p:grpSp>
        <p:nvGrpSpPr>
          <p:cNvPr id="32" name="Group 31">
            <a:extLst>
              <a:ext uri="{FF2B5EF4-FFF2-40B4-BE49-F238E27FC236}">
                <a16:creationId xmlns:a16="http://schemas.microsoft.com/office/drawing/2014/main" id="{3714DDAC-2FB5-D447-A6B3-339972EFB5CB}"/>
              </a:ext>
            </a:extLst>
          </p:cNvPr>
          <p:cNvGrpSpPr/>
          <p:nvPr/>
        </p:nvGrpSpPr>
        <p:grpSpPr>
          <a:xfrm>
            <a:off x="7266298" y="2323622"/>
            <a:ext cx="476250" cy="438150"/>
            <a:chOff x="4234572" y="4113286"/>
            <a:chExt cx="476250" cy="438150"/>
          </a:xfrm>
        </p:grpSpPr>
        <p:sp>
          <p:nvSpPr>
            <p:cNvPr id="33" name="Oval 32">
              <a:extLst>
                <a:ext uri="{FF2B5EF4-FFF2-40B4-BE49-F238E27FC236}">
                  <a16:creationId xmlns:a16="http://schemas.microsoft.com/office/drawing/2014/main" id="{C51550C6-A27B-914E-945A-B54C8271A28A}"/>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7602B63-E901-8844-BCA9-C674489B6C18}"/>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3</a:t>
              </a:r>
            </a:p>
          </p:txBody>
        </p:sp>
      </p:grpSp>
      <p:grpSp>
        <p:nvGrpSpPr>
          <p:cNvPr id="35" name="Group 34">
            <a:extLst>
              <a:ext uri="{FF2B5EF4-FFF2-40B4-BE49-F238E27FC236}">
                <a16:creationId xmlns:a16="http://schemas.microsoft.com/office/drawing/2014/main" id="{57427A34-BA65-E546-935E-4A604777967A}"/>
              </a:ext>
            </a:extLst>
          </p:cNvPr>
          <p:cNvGrpSpPr/>
          <p:nvPr/>
        </p:nvGrpSpPr>
        <p:grpSpPr>
          <a:xfrm>
            <a:off x="10032753" y="2342642"/>
            <a:ext cx="476250" cy="438150"/>
            <a:chOff x="4234572" y="4113286"/>
            <a:chExt cx="476250" cy="438150"/>
          </a:xfrm>
        </p:grpSpPr>
        <p:sp>
          <p:nvSpPr>
            <p:cNvPr id="36" name="Oval 35">
              <a:extLst>
                <a:ext uri="{FF2B5EF4-FFF2-40B4-BE49-F238E27FC236}">
                  <a16:creationId xmlns:a16="http://schemas.microsoft.com/office/drawing/2014/main" id="{D6C4A212-0299-224F-A4C8-2389DE66C6AC}"/>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8294B74-7DC9-5349-B531-A2840DB3E489}"/>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4</a:t>
              </a:r>
            </a:p>
          </p:txBody>
        </p:sp>
      </p:grpSp>
      <p:sp>
        <p:nvSpPr>
          <p:cNvPr id="44" name="TextBox 43">
            <a:extLst>
              <a:ext uri="{FF2B5EF4-FFF2-40B4-BE49-F238E27FC236}">
                <a16:creationId xmlns:a16="http://schemas.microsoft.com/office/drawing/2014/main" id="{65469588-3794-C044-9539-14E24D11EFD5}"/>
              </a:ext>
            </a:extLst>
          </p:cNvPr>
          <p:cNvSpPr txBox="1"/>
          <p:nvPr/>
        </p:nvSpPr>
        <p:spPr>
          <a:xfrm>
            <a:off x="593338" y="4696072"/>
            <a:ext cx="11005323" cy="1661993"/>
          </a:xfrm>
          <a:prstGeom prst="rect">
            <a:avLst/>
          </a:prstGeom>
          <a:solidFill>
            <a:schemeClr val="accent1">
              <a:lumMod val="10000"/>
              <a:lumOff val="90000"/>
              <a:alpha val="98000"/>
            </a:schemeClr>
          </a:solidFill>
        </p:spPr>
        <p:txBody>
          <a:bodyPr wrap="square" rtlCol="0">
            <a:spAutoFit/>
          </a:bodyPr>
          <a:lstStyle/>
          <a:p>
            <a:pPr lvl="0">
              <a:spcAft>
                <a:spcPts val="1200"/>
              </a:spcAft>
            </a:pPr>
            <a:r>
              <a:rPr lang="en-GB" b="1" dirty="0"/>
              <a:t>Key concepts:</a:t>
            </a:r>
          </a:p>
          <a:p>
            <a:pPr marL="342900" lvl="0" indent="-342900">
              <a:spcAft>
                <a:spcPts val="1200"/>
              </a:spcAft>
              <a:buFont typeface="Wingdings" pitchFamily="2" charset="2"/>
              <a:buChar char="ü"/>
            </a:pPr>
            <a:r>
              <a:rPr lang="en-GB" dirty="0"/>
              <a:t>The situation analysis does not involve primary data collection</a:t>
            </a:r>
          </a:p>
          <a:p>
            <a:pPr marL="342900" lvl="0" indent="-342900">
              <a:spcAft>
                <a:spcPts val="1200"/>
              </a:spcAft>
              <a:buFont typeface="Wingdings" pitchFamily="2" charset="2"/>
              <a:buChar char="ü"/>
            </a:pPr>
            <a:r>
              <a:rPr lang="en-GB" dirty="0"/>
              <a:t>It is country-led and uses country-specific data</a:t>
            </a:r>
          </a:p>
          <a:p>
            <a:pPr marL="342900" lvl="0" indent="-342900">
              <a:spcAft>
                <a:spcPts val="1200"/>
              </a:spcAft>
              <a:buFont typeface="Wingdings" pitchFamily="2" charset="2"/>
              <a:buChar char="ü"/>
            </a:pPr>
            <a:r>
              <a:rPr lang="en-GB" dirty="0"/>
              <a:t>Can serve as a living document- reduces country burden, only new information is added</a:t>
            </a:r>
          </a:p>
        </p:txBody>
      </p:sp>
    </p:spTree>
    <p:extLst>
      <p:ext uri="{BB962C8B-B14F-4D97-AF65-F5344CB8AC3E}">
        <p14:creationId xmlns:p14="http://schemas.microsoft.com/office/powerpoint/2010/main" val="284093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hevron 44">
            <a:extLst>
              <a:ext uri="{FF2B5EF4-FFF2-40B4-BE49-F238E27FC236}">
                <a16:creationId xmlns:a16="http://schemas.microsoft.com/office/drawing/2014/main" id="{7BE024C8-1B65-BF4E-9B37-8F98AD493828}"/>
              </a:ext>
            </a:extLst>
          </p:cNvPr>
          <p:cNvSpPr/>
          <p:nvPr/>
        </p:nvSpPr>
        <p:spPr>
          <a:xfrm>
            <a:off x="8439898" y="2224021"/>
            <a:ext cx="3513600" cy="2035621"/>
          </a:xfrm>
          <a:prstGeom prst="chevron">
            <a:avLst>
              <a:gd name="adj" fmla="val 54521"/>
            </a:avLst>
          </a:prstGeom>
          <a:solidFill>
            <a:srgbClr val="1F5FA0">
              <a:alpha val="25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Chevron 42">
            <a:extLst>
              <a:ext uri="{FF2B5EF4-FFF2-40B4-BE49-F238E27FC236}">
                <a16:creationId xmlns:a16="http://schemas.microsoft.com/office/drawing/2014/main" id="{F79BE477-08E9-A146-9F54-0FDC347E4173}"/>
              </a:ext>
            </a:extLst>
          </p:cNvPr>
          <p:cNvSpPr/>
          <p:nvPr/>
        </p:nvSpPr>
        <p:spPr>
          <a:xfrm>
            <a:off x="5703351" y="2240300"/>
            <a:ext cx="3512195" cy="2022338"/>
          </a:xfrm>
          <a:prstGeom prst="chevron">
            <a:avLst/>
          </a:prstGeom>
          <a:solidFill>
            <a:srgbClr val="F1F8F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9" name="Chevron 38">
            <a:extLst>
              <a:ext uri="{FF2B5EF4-FFF2-40B4-BE49-F238E27FC236}">
                <a16:creationId xmlns:a16="http://schemas.microsoft.com/office/drawing/2014/main" id="{A5B86C99-8C8F-4A4B-9E38-A39234AB3141}"/>
              </a:ext>
            </a:extLst>
          </p:cNvPr>
          <p:cNvSpPr/>
          <p:nvPr/>
        </p:nvSpPr>
        <p:spPr>
          <a:xfrm>
            <a:off x="2950232" y="2235584"/>
            <a:ext cx="3512195" cy="2022338"/>
          </a:xfrm>
          <a:prstGeom prst="chevron">
            <a:avLst/>
          </a:prstGeom>
          <a:solidFill>
            <a:srgbClr val="F1F8F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 name="Chevron 3">
            <a:extLst>
              <a:ext uri="{FF2B5EF4-FFF2-40B4-BE49-F238E27FC236}">
                <a16:creationId xmlns:a16="http://schemas.microsoft.com/office/drawing/2014/main" id="{CF084D4C-EE48-9840-B24D-05D569763EAB}"/>
              </a:ext>
            </a:extLst>
          </p:cNvPr>
          <p:cNvSpPr/>
          <p:nvPr/>
        </p:nvSpPr>
        <p:spPr>
          <a:xfrm>
            <a:off x="231996" y="2235584"/>
            <a:ext cx="3512195" cy="2022338"/>
          </a:xfrm>
          <a:prstGeom prst="chevron">
            <a:avLst/>
          </a:prstGeom>
          <a:solidFill>
            <a:schemeClr val="accent3">
              <a:lumMod val="20000"/>
              <a:lumOff val="80000"/>
              <a:alpha val="3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 name="Title 1">
            <a:extLst>
              <a:ext uri="{FF2B5EF4-FFF2-40B4-BE49-F238E27FC236}">
                <a16:creationId xmlns:a16="http://schemas.microsoft.com/office/drawing/2014/main" id="{088F7AE7-148A-4B57-8E5D-9983424A2DA7}"/>
              </a:ext>
            </a:extLst>
          </p:cNvPr>
          <p:cNvSpPr>
            <a:spLocks noGrp="1"/>
          </p:cNvSpPr>
          <p:nvPr>
            <p:ph type="title"/>
          </p:nvPr>
        </p:nvSpPr>
        <p:spPr>
          <a:xfrm>
            <a:off x="590966" y="170599"/>
            <a:ext cx="10515600" cy="1325563"/>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Steps of the review</a:t>
            </a:r>
          </a:p>
        </p:txBody>
      </p:sp>
      <p:grpSp>
        <p:nvGrpSpPr>
          <p:cNvPr id="25" name="Group 24">
            <a:extLst>
              <a:ext uri="{FF2B5EF4-FFF2-40B4-BE49-F238E27FC236}">
                <a16:creationId xmlns:a16="http://schemas.microsoft.com/office/drawing/2014/main" id="{29D1CA4A-F252-45AC-BA59-FD60E7B04895}"/>
              </a:ext>
            </a:extLst>
          </p:cNvPr>
          <p:cNvGrpSpPr/>
          <p:nvPr/>
        </p:nvGrpSpPr>
        <p:grpSpPr>
          <a:xfrm>
            <a:off x="830838" y="2761772"/>
            <a:ext cx="10565833" cy="1535776"/>
            <a:chOff x="464520" y="4348313"/>
            <a:chExt cx="10565833" cy="1535776"/>
          </a:xfrm>
        </p:grpSpPr>
        <p:pic>
          <p:nvPicPr>
            <p:cNvPr id="7" name="Graphic 6" descr="Checklist RTL">
              <a:extLst>
                <a:ext uri="{FF2B5EF4-FFF2-40B4-BE49-F238E27FC236}">
                  <a16:creationId xmlns:a16="http://schemas.microsoft.com/office/drawing/2014/main" id="{3EAEEEC5-FAFC-465D-A4CD-F79253B0F0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644" y="4367333"/>
              <a:ext cx="914400" cy="914400"/>
            </a:xfrm>
            <a:prstGeom prst="rect">
              <a:avLst/>
            </a:prstGeom>
          </p:spPr>
        </p:pic>
        <p:pic>
          <p:nvPicPr>
            <p:cNvPr id="9" name="Graphic 8" descr="Group">
              <a:extLst>
                <a:ext uri="{FF2B5EF4-FFF2-40B4-BE49-F238E27FC236}">
                  <a16:creationId xmlns:a16="http://schemas.microsoft.com/office/drawing/2014/main" id="{2D331F27-5F77-4625-9925-8D1376F55B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3150" y="4367333"/>
              <a:ext cx="914400" cy="914400"/>
            </a:xfrm>
            <a:prstGeom prst="rect">
              <a:avLst/>
            </a:prstGeom>
          </p:spPr>
        </p:pic>
        <p:pic>
          <p:nvPicPr>
            <p:cNvPr id="13" name="Graphic 12" descr="Stop sign">
              <a:extLst>
                <a:ext uri="{FF2B5EF4-FFF2-40B4-BE49-F238E27FC236}">
                  <a16:creationId xmlns:a16="http://schemas.microsoft.com/office/drawing/2014/main" id="{6DBA1469-5EFE-48C7-9E45-A085E5996C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4241" y="4348313"/>
              <a:ext cx="914400" cy="914400"/>
            </a:xfrm>
            <a:prstGeom prst="rect">
              <a:avLst/>
            </a:prstGeom>
          </p:spPr>
        </p:pic>
        <p:pic>
          <p:nvPicPr>
            <p:cNvPr id="17" name="Graphic 16" descr="Venn diagram">
              <a:extLst>
                <a:ext uri="{FF2B5EF4-FFF2-40B4-BE49-F238E27FC236}">
                  <a16:creationId xmlns:a16="http://schemas.microsoft.com/office/drawing/2014/main" id="{7F8C5859-EFE9-4287-AD55-E28963E287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7360" y="4348313"/>
              <a:ext cx="914400" cy="914400"/>
            </a:xfrm>
            <a:prstGeom prst="rect">
              <a:avLst/>
            </a:prstGeom>
          </p:spPr>
        </p:pic>
        <p:sp>
          <p:nvSpPr>
            <p:cNvPr id="18" name="Rectangle 17">
              <a:extLst>
                <a:ext uri="{FF2B5EF4-FFF2-40B4-BE49-F238E27FC236}">
                  <a16:creationId xmlns:a16="http://schemas.microsoft.com/office/drawing/2014/main" id="{CDE91498-815D-498A-AFA4-331AE195E3E2}"/>
                </a:ext>
              </a:extLst>
            </p:cNvPr>
            <p:cNvSpPr/>
            <p:nvPr/>
          </p:nvSpPr>
          <p:spPr>
            <a:xfrm>
              <a:off x="464520" y="5299314"/>
              <a:ext cx="2439349" cy="584775"/>
            </a:xfrm>
            <a:prstGeom prst="rect">
              <a:avLst/>
            </a:prstGeom>
          </p:spPr>
          <p:txBody>
            <a:bodyPr wrap="square">
              <a:spAutoFit/>
            </a:bodyPr>
            <a:lstStyle/>
            <a:p>
              <a:pPr algn="ctr"/>
              <a:r>
                <a:rPr lang="en-US" sz="1600" dirty="0"/>
                <a:t>Gather information</a:t>
              </a:r>
            </a:p>
            <a:p>
              <a:pPr algn="ctr"/>
              <a:r>
                <a:rPr lang="en-US" sz="1600" dirty="0"/>
                <a:t> sources</a:t>
              </a:r>
            </a:p>
          </p:txBody>
        </p:sp>
        <p:sp>
          <p:nvSpPr>
            <p:cNvPr id="19" name="Rectangle 18">
              <a:extLst>
                <a:ext uri="{FF2B5EF4-FFF2-40B4-BE49-F238E27FC236}">
                  <a16:creationId xmlns:a16="http://schemas.microsoft.com/office/drawing/2014/main" id="{89AC4DA5-7C94-4045-B38C-ADE6DA034374}"/>
                </a:ext>
              </a:extLst>
            </p:cNvPr>
            <p:cNvSpPr/>
            <p:nvPr/>
          </p:nvSpPr>
          <p:spPr>
            <a:xfrm>
              <a:off x="3395096" y="5204417"/>
              <a:ext cx="1955922" cy="584775"/>
            </a:xfrm>
            <a:prstGeom prst="rect">
              <a:avLst/>
            </a:prstGeom>
          </p:spPr>
          <p:txBody>
            <a:bodyPr wrap="square">
              <a:spAutoFit/>
            </a:bodyPr>
            <a:lstStyle/>
            <a:p>
              <a:pPr algn="ctr"/>
              <a:r>
                <a:rPr lang="en-US" sz="1600" dirty="0"/>
                <a:t>Immunization </a:t>
              </a:r>
              <a:r>
                <a:rPr lang="en-US" sz="1600" dirty="0" err="1"/>
                <a:t>programme</a:t>
              </a:r>
              <a:r>
                <a:rPr lang="en-US" sz="1600" dirty="0"/>
                <a:t> overview</a:t>
              </a:r>
            </a:p>
          </p:txBody>
        </p:sp>
        <p:sp>
          <p:nvSpPr>
            <p:cNvPr id="20" name="Rectangle 19">
              <a:extLst>
                <a:ext uri="{FF2B5EF4-FFF2-40B4-BE49-F238E27FC236}">
                  <a16:creationId xmlns:a16="http://schemas.microsoft.com/office/drawing/2014/main" id="{84BEFD20-2A9A-4978-A844-66DE354F5753}"/>
                </a:ext>
              </a:extLst>
            </p:cNvPr>
            <p:cNvSpPr/>
            <p:nvPr/>
          </p:nvSpPr>
          <p:spPr>
            <a:xfrm>
              <a:off x="5996295" y="5221700"/>
              <a:ext cx="2093218" cy="584775"/>
            </a:xfrm>
            <a:prstGeom prst="rect">
              <a:avLst/>
            </a:prstGeom>
          </p:spPr>
          <p:txBody>
            <a:bodyPr wrap="square">
              <a:spAutoFit/>
            </a:bodyPr>
            <a:lstStyle/>
            <a:p>
              <a:pPr algn="ctr"/>
              <a:r>
                <a:rPr lang="en-US" sz="1600" dirty="0"/>
                <a:t> Identify barriers and document evidence</a:t>
              </a:r>
            </a:p>
          </p:txBody>
        </p:sp>
        <p:sp>
          <p:nvSpPr>
            <p:cNvPr id="21" name="Rectangle 20">
              <a:extLst>
                <a:ext uri="{FF2B5EF4-FFF2-40B4-BE49-F238E27FC236}">
                  <a16:creationId xmlns:a16="http://schemas.microsoft.com/office/drawing/2014/main" id="{4B0DC79F-E34A-49A8-958C-7C5927491EE4}"/>
                </a:ext>
              </a:extLst>
            </p:cNvPr>
            <p:cNvSpPr/>
            <p:nvPr/>
          </p:nvSpPr>
          <p:spPr>
            <a:xfrm>
              <a:off x="8450983" y="5313848"/>
              <a:ext cx="2579370" cy="338554"/>
            </a:xfrm>
            <a:prstGeom prst="rect">
              <a:avLst/>
            </a:prstGeom>
          </p:spPr>
          <p:txBody>
            <a:bodyPr wrap="square">
              <a:spAutoFit/>
            </a:bodyPr>
            <a:lstStyle/>
            <a:p>
              <a:pPr algn="ctr"/>
              <a:r>
                <a:rPr lang="en-US" sz="1600" dirty="0"/>
                <a:t> Prioritize the barriers </a:t>
              </a:r>
            </a:p>
          </p:txBody>
        </p:sp>
      </p:grpSp>
      <p:grpSp>
        <p:nvGrpSpPr>
          <p:cNvPr id="6" name="Group 5">
            <a:extLst>
              <a:ext uri="{FF2B5EF4-FFF2-40B4-BE49-F238E27FC236}">
                <a16:creationId xmlns:a16="http://schemas.microsoft.com/office/drawing/2014/main" id="{816AB534-24C8-C641-A3E8-A69F1DC18CE5}"/>
              </a:ext>
            </a:extLst>
          </p:cNvPr>
          <p:cNvGrpSpPr/>
          <p:nvPr/>
        </p:nvGrpSpPr>
        <p:grpSpPr>
          <a:xfrm>
            <a:off x="1718507" y="2311138"/>
            <a:ext cx="476250" cy="438150"/>
            <a:chOff x="1472826" y="2873088"/>
            <a:chExt cx="476250" cy="438150"/>
          </a:xfrm>
        </p:grpSpPr>
        <p:sp>
          <p:nvSpPr>
            <p:cNvPr id="27" name="Oval 26">
              <a:extLst>
                <a:ext uri="{FF2B5EF4-FFF2-40B4-BE49-F238E27FC236}">
                  <a16:creationId xmlns:a16="http://schemas.microsoft.com/office/drawing/2014/main" id="{653D1901-0AF3-514B-821A-3F2A8BD15531}"/>
                </a:ext>
              </a:extLst>
            </p:cNvPr>
            <p:cNvSpPr/>
            <p:nvPr/>
          </p:nvSpPr>
          <p:spPr>
            <a:xfrm>
              <a:off x="1472826" y="2873088"/>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2837189-6AA0-2343-9614-C11F4A73404A}"/>
                </a:ext>
              </a:extLst>
            </p:cNvPr>
            <p:cNvSpPr txBox="1"/>
            <p:nvPr/>
          </p:nvSpPr>
          <p:spPr>
            <a:xfrm>
              <a:off x="1530375" y="2911128"/>
              <a:ext cx="390525" cy="400110"/>
            </a:xfrm>
            <a:prstGeom prst="rect">
              <a:avLst/>
            </a:prstGeom>
            <a:noFill/>
          </p:spPr>
          <p:txBody>
            <a:bodyPr wrap="square" rtlCol="0">
              <a:spAutoFit/>
            </a:bodyPr>
            <a:lstStyle/>
            <a:p>
              <a:pPr algn="ctr"/>
              <a:r>
                <a:rPr lang="en-US" sz="2000" b="1" dirty="0">
                  <a:solidFill>
                    <a:schemeClr val="bg1"/>
                  </a:solidFill>
                </a:rPr>
                <a:t>1</a:t>
              </a:r>
            </a:p>
          </p:txBody>
        </p:sp>
      </p:grpSp>
      <p:grpSp>
        <p:nvGrpSpPr>
          <p:cNvPr id="29" name="Group 28">
            <a:extLst>
              <a:ext uri="{FF2B5EF4-FFF2-40B4-BE49-F238E27FC236}">
                <a16:creationId xmlns:a16="http://schemas.microsoft.com/office/drawing/2014/main" id="{DC0F699F-2141-1046-A870-75908AACDD5A}"/>
              </a:ext>
            </a:extLst>
          </p:cNvPr>
          <p:cNvGrpSpPr/>
          <p:nvPr/>
        </p:nvGrpSpPr>
        <p:grpSpPr>
          <a:xfrm>
            <a:off x="4611239" y="2342642"/>
            <a:ext cx="476250" cy="438150"/>
            <a:chOff x="4234572" y="4113286"/>
            <a:chExt cx="476250" cy="438150"/>
          </a:xfrm>
        </p:grpSpPr>
        <p:sp>
          <p:nvSpPr>
            <p:cNvPr id="30" name="Oval 29">
              <a:extLst>
                <a:ext uri="{FF2B5EF4-FFF2-40B4-BE49-F238E27FC236}">
                  <a16:creationId xmlns:a16="http://schemas.microsoft.com/office/drawing/2014/main" id="{EC7F2A89-6BAF-614A-9A22-96E58765B56C}"/>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A21D-E80A-EE40-9D20-08B4670A5B0D}"/>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2</a:t>
              </a:r>
            </a:p>
          </p:txBody>
        </p:sp>
      </p:grpSp>
      <p:grpSp>
        <p:nvGrpSpPr>
          <p:cNvPr id="32" name="Group 31">
            <a:extLst>
              <a:ext uri="{FF2B5EF4-FFF2-40B4-BE49-F238E27FC236}">
                <a16:creationId xmlns:a16="http://schemas.microsoft.com/office/drawing/2014/main" id="{3714DDAC-2FB5-D447-A6B3-339972EFB5CB}"/>
              </a:ext>
            </a:extLst>
          </p:cNvPr>
          <p:cNvGrpSpPr/>
          <p:nvPr/>
        </p:nvGrpSpPr>
        <p:grpSpPr>
          <a:xfrm>
            <a:off x="7266298" y="2323622"/>
            <a:ext cx="476250" cy="438150"/>
            <a:chOff x="4234572" y="4113286"/>
            <a:chExt cx="476250" cy="438150"/>
          </a:xfrm>
        </p:grpSpPr>
        <p:sp>
          <p:nvSpPr>
            <p:cNvPr id="33" name="Oval 32">
              <a:extLst>
                <a:ext uri="{FF2B5EF4-FFF2-40B4-BE49-F238E27FC236}">
                  <a16:creationId xmlns:a16="http://schemas.microsoft.com/office/drawing/2014/main" id="{C51550C6-A27B-914E-945A-B54C8271A28A}"/>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7602B63-E901-8844-BCA9-C674489B6C18}"/>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3</a:t>
              </a:r>
            </a:p>
          </p:txBody>
        </p:sp>
      </p:grpSp>
      <p:grpSp>
        <p:nvGrpSpPr>
          <p:cNvPr id="35" name="Group 34">
            <a:extLst>
              <a:ext uri="{FF2B5EF4-FFF2-40B4-BE49-F238E27FC236}">
                <a16:creationId xmlns:a16="http://schemas.microsoft.com/office/drawing/2014/main" id="{57427A34-BA65-E546-935E-4A604777967A}"/>
              </a:ext>
            </a:extLst>
          </p:cNvPr>
          <p:cNvGrpSpPr/>
          <p:nvPr/>
        </p:nvGrpSpPr>
        <p:grpSpPr>
          <a:xfrm>
            <a:off x="10032753" y="2342642"/>
            <a:ext cx="476250" cy="438150"/>
            <a:chOff x="4234572" y="4113286"/>
            <a:chExt cx="476250" cy="438150"/>
          </a:xfrm>
        </p:grpSpPr>
        <p:sp>
          <p:nvSpPr>
            <p:cNvPr id="36" name="Oval 35">
              <a:extLst>
                <a:ext uri="{FF2B5EF4-FFF2-40B4-BE49-F238E27FC236}">
                  <a16:creationId xmlns:a16="http://schemas.microsoft.com/office/drawing/2014/main" id="{D6C4A212-0299-224F-A4C8-2389DE66C6AC}"/>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8294B74-7DC9-5349-B531-A2840DB3E489}"/>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4</a:t>
              </a:r>
            </a:p>
          </p:txBody>
        </p:sp>
      </p:grpSp>
      <p:sp>
        <p:nvSpPr>
          <p:cNvPr id="44" name="TextBox 43">
            <a:extLst>
              <a:ext uri="{FF2B5EF4-FFF2-40B4-BE49-F238E27FC236}">
                <a16:creationId xmlns:a16="http://schemas.microsoft.com/office/drawing/2014/main" id="{65469588-3794-C044-9539-14E24D11EFD5}"/>
              </a:ext>
            </a:extLst>
          </p:cNvPr>
          <p:cNvSpPr txBox="1"/>
          <p:nvPr/>
        </p:nvSpPr>
        <p:spPr>
          <a:xfrm>
            <a:off x="593338" y="4696072"/>
            <a:ext cx="11005323" cy="1661993"/>
          </a:xfrm>
          <a:prstGeom prst="rect">
            <a:avLst/>
          </a:prstGeom>
          <a:solidFill>
            <a:schemeClr val="accent1">
              <a:lumMod val="10000"/>
              <a:lumOff val="90000"/>
              <a:alpha val="98000"/>
            </a:schemeClr>
          </a:solidFill>
        </p:spPr>
        <p:txBody>
          <a:bodyPr wrap="square" rtlCol="0">
            <a:spAutoFit/>
          </a:bodyPr>
          <a:lstStyle/>
          <a:p>
            <a:pPr lvl="0">
              <a:spcAft>
                <a:spcPts val="1200"/>
              </a:spcAft>
            </a:pPr>
            <a:r>
              <a:rPr lang="en-GB" b="1" dirty="0"/>
              <a:t>Key concepts:</a:t>
            </a:r>
          </a:p>
          <a:p>
            <a:pPr marL="342900" lvl="0" indent="-342900">
              <a:spcAft>
                <a:spcPts val="1200"/>
              </a:spcAft>
              <a:buFont typeface="Wingdings" pitchFamily="2" charset="2"/>
              <a:buChar char="ü"/>
            </a:pPr>
            <a:r>
              <a:rPr lang="en-GB" dirty="0"/>
              <a:t>The situation analysis does not involve primary data collection</a:t>
            </a:r>
          </a:p>
          <a:p>
            <a:pPr marL="342900" lvl="0" indent="-342900">
              <a:spcAft>
                <a:spcPts val="1200"/>
              </a:spcAft>
              <a:buFont typeface="Wingdings" pitchFamily="2" charset="2"/>
              <a:buChar char="ü"/>
            </a:pPr>
            <a:r>
              <a:rPr lang="en-GB" dirty="0"/>
              <a:t>It is country-led and uses country-specific data</a:t>
            </a:r>
          </a:p>
          <a:p>
            <a:pPr marL="342900" lvl="0" indent="-342900">
              <a:spcAft>
                <a:spcPts val="1200"/>
              </a:spcAft>
              <a:buFont typeface="Wingdings" pitchFamily="2" charset="2"/>
              <a:buChar char="ü"/>
            </a:pPr>
            <a:r>
              <a:rPr lang="en-GB" dirty="0"/>
              <a:t>Can serve as a living document- reduces country burden, only new information is added</a:t>
            </a:r>
          </a:p>
        </p:txBody>
      </p:sp>
      <p:sp>
        <p:nvSpPr>
          <p:cNvPr id="3" name="Chevron 2">
            <a:extLst>
              <a:ext uri="{FF2B5EF4-FFF2-40B4-BE49-F238E27FC236}">
                <a16:creationId xmlns:a16="http://schemas.microsoft.com/office/drawing/2014/main" id="{CD87E2BC-52A6-A9F5-07AF-B29EF7524B08}"/>
              </a:ext>
            </a:extLst>
          </p:cNvPr>
          <p:cNvSpPr/>
          <p:nvPr/>
        </p:nvSpPr>
        <p:spPr>
          <a:xfrm>
            <a:off x="256257" y="2825292"/>
            <a:ext cx="9003266" cy="835347"/>
          </a:xfrm>
          <a:prstGeom prst="chevron">
            <a:avLst/>
          </a:prstGeom>
          <a:solidFill>
            <a:srgbClr val="FF2F9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Systematic and thorough desk review</a:t>
            </a:r>
          </a:p>
        </p:txBody>
      </p:sp>
      <p:sp>
        <p:nvSpPr>
          <p:cNvPr id="5" name="Chevron 4">
            <a:extLst>
              <a:ext uri="{FF2B5EF4-FFF2-40B4-BE49-F238E27FC236}">
                <a16:creationId xmlns:a16="http://schemas.microsoft.com/office/drawing/2014/main" id="{E812F3CE-6BE8-E430-29AE-752AA8E32D37}"/>
              </a:ext>
            </a:extLst>
          </p:cNvPr>
          <p:cNvSpPr/>
          <p:nvPr/>
        </p:nvSpPr>
        <p:spPr>
          <a:xfrm>
            <a:off x="9053963" y="2820392"/>
            <a:ext cx="2906041" cy="835200"/>
          </a:xfrm>
          <a:prstGeom prst="chevron">
            <a:avLst>
              <a:gd name="adj" fmla="val 53189"/>
            </a:avLst>
          </a:prstGeom>
          <a:solidFill>
            <a:srgbClr val="FF2F9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Multistakeholder discussion</a:t>
            </a:r>
          </a:p>
        </p:txBody>
      </p:sp>
    </p:spTree>
    <p:extLst>
      <p:ext uri="{BB962C8B-B14F-4D97-AF65-F5344CB8AC3E}">
        <p14:creationId xmlns:p14="http://schemas.microsoft.com/office/powerpoint/2010/main" val="412244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hevron 44">
            <a:extLst>
              <a:ext uri="{FF2B5EF4-FFF2-40B4-BE49-F238E27FC236}">
                <a16:creationId xmlns:a16="http://schemas.microsoft.com/office/drawing/2014/main" id="{7BE024C8-1B65-BF4E-9B37-8F98AD493828}"/>
              </a:ext>
            </a:extLst>
          </p:cNvPr>
          <p:cNvSpPr/>
          <p:nvPr/>
        </p:nvSpPr>
        <p:spPr>
          <a:xfrm>
            <a:off x="8439898" y="2224021"/>
            <a:ext cx="3513600" cy="2035621"/>
          </a:xfrm>
          <a:prstGeom prst="chevron">
            <a:avLst>
              <a:gd name="adj" fmla="val 54521"/>
            </a:avLst>
          </a:prstGeom>
          <a:solidFill>
            <a:srgbClr val="1F5FA0">
              <a:alpha val="25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Chevron 42">
            <a:extLst>
              <a:ext uri="{FF2B5EF4-FFF2-40B4-BE49-F238E27FC236}">
                <a16:creationId xmlns:a16="http://schemas.microsoft.com/office/drawing/2014/main" id="{F79BE477-08E9-A146-9F54-0FDC347E4173}"/>
              </a:ext>
            </a:extLst>
          </p:cNvPr>
          <p:cNvSpPr/>
          <p:nvPr/>
        </p:nvSpPr>
        <p:spPr>
          <a:xfrm>
            <a:off x="5703351" y="2240300"/>
            <a:ext cx="3512195" cy="2022338"/>
          </a:xfrm>
          <a:prstGeom prst="chevron">
            <a:avLst/>
          </a:prstGeom>
          <a:solidFill>
            <a:srgbClr val="F1F8F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9" name="Chevron 38">
            <a:extLst>
              <a:ext uri="{FF2B5EF4-FFF2-40B4-BE49-F238E27FC236}">
                <a16:creationId xmlns:a16="http://schemas.microsoft.com/office/drawing/2014/main" id="{A5B86C99-8C8F-4A4B-9E38-A39234AB3141}"/>
              </a:ext>
            </a:extLst>
          </p:cNvPr>
          <p:cNvSpPr/>
          <p:nvPr/>
        </p:nvSpPr>
        <p:spPr>
          <a:xfrm>
            <a:off x="2950232" y="2235584"/>
            <a:ext cx="3512195" cy="2022338"/>
          </a:xfrm>
          <a:prstGeom prst="chevron">
            <a:avLst/>
          </a:prstGeom>
          <a:solidFill>
            <a:srgbClr val="F1F8F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 name="Chevron 3">
            <a:extLst>
              <a:ext uri="{FF2B5EF4-FFF2-40B4-BE49-F238E27FC236}">
                <a16:creationId xmlns:a16="http://schemas.microsoft.com/office/drawing/2014/main" id="{CF084D4C-EE48-9840-B24D-05D569763EAB}"/>
              </a:ext>
            </a:extLst>
          </p:cNvPr>
          <p:cNvSpPr/>
          <p:nvPr/>
        </p:nvSpPr>
        <p:spPr>
          <a:xfrm>
            <a:off x="231996" y="2235584"/>
            <a:ext cx="3512195" cy="2022338"/>
          </a:xfrm>
          <a:prstGeom prst="chevron">
            <a:avLst/>
          </a:prstGeom>
          <a:solidFill>
            <a:schemeClr val="accent3">
              <a:lumMod val="20000"/>
              <a:lumOff val="80000"/>
              <a:alpha val="3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 name="Title 1">
            <a:extLst>
              <a:ext uri="{FF2B5EF4-FFF2-40B4-BE49-F238E27FC236}">
                <a16:creationId xmlns:a16="http://schemas.microsoft.com/office/drawing/2014/main" id="{088F7AE7-148A-4B57-8E5D-9983424A2DA7}"/>
              </a:ext>
            </a:extLst>
          </p:cNvPr>
          <p:cNvSpPr>
            <a:spLocks noGrp="1"/>
          </p:cNvSpPr>
          <p:nvPr>
            <p:ph type="title"/>
          </p:nvPr>
        </p:nvSpPr>
        <p:spPr>
          <a:xfrm>
            <a:off x="590966" y="170599"/>
            <a:ext cx="10515600" cy="1325563"/>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Steps of the review</a:t>
            </a:r>
          </a:p>
        </p:txBody>
      </p:sp>
      <p:grpSp>
        <p:nvGrpSpPr>
          <p:cNvPr id="25" name="Group 24">
            <a:extLst>
              <a:ext uri="{FF2B5EF4-FFF2-40B4-BE49-F238E27FC236}">
                <a16:creationId xmlns:a16="http://schemas.microsoft.com/office/drawing/2014/main" id="{29D1CA4A-F252-45AC-BA59-FD60E7B04895}"/>
              </a:ext>
            </a:extLst>
          </p:cNvPr>
          <p:cNvGrpSpPr/>
          <p:nvPr/>
        </p:nvGrpSpPr>
        <p:grpSpPr>
          <a:xfrm>
            <a:off x="830838" y="2761772"/>
            <a:ext cx="10565833" cy="1535776"/>
            <a:chOff x="464520" y="4348313"/>
            <a:chExt cx="10565833" cy="1535776"/>
          </a:xfrm>
        </p:grpSpPr>
        <p:pic>
          <p:nvPicPr>
            <p:cNvPr id="7" name="Graphic 6" descr="Checklist RTL">
              <a:extLst>
                <a:ext uri="{FF2B5EF4-FFF2-40B4-BE49-F238E27FC236}">
                  <a16:creationId xmlns:a16="http://schemas.microsoft.com/office/drawing/2014/main" id="{3EAEEEC5-FAFC-465D-A4CD-F79253B0F0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644" y="4367333"/>
              <a:ext cx="914400" cy="914400"/>
            </a:xfrm>
            <a:prstGeom prst="rect">
              <a:avLst/>
            </a:prstGeom>
          </p:spPr>
        </p:pic>
        <p:pic>
          <p:nvPicPr>
            <p:cNvPr id="9" name="Graphic 8" descr="Group">
              <a:extLst>
                <a:ext uri="{FF2B5EF4-FFF2-40B4-BE49-F238E27FC236}">
                  <a16:creationId xmlns:a16="http://schemas.microsoft.com/office/drawing/2014/main" id="{2D331F27-5F77-4625-9925-8D1376F55B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3150" y="4367333"/>
              <a:ext cx="914400" cy="914400"/>
            </a:xfrm>
            <a:prstGeom prst="rect">
              <a:avLst/>
            </a:prstGeom>
          </p:spPr>
        </p:pic>
        <p:pic>
          <p:nvPicPr>
            <p:cNvPr id="13" name="Graphic 12" descr="Stop sign">
              <a:extLst>
                <a:ext uri="{FF2B5EF4-FFF2-40B4-BE49-F238E27FC236}">
                  <a16:creationId xmlns:a16="http://schemas.microsoft.com/office/drawing/2014/main" id="{6DBA1469-5EFE-48C7-9E45-A085E5996C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4241" y="4348313"/>
              <a:ext cx="914400" cy="914400"/>
            </a:xfrm>
            <a:prstGeom prst="rect">
              <a:avLst/>
            </a:prstGeom>
          </p:spPr>
        </p:pic>
        <p:pic>
          <p:nvPicPr>
            <p:cNvPr id="17" name="Graphic 16" descr="Venn diagram">
              <a:extLst>
                <a:ext uri="{FF2B5EF4-FFF2-40B4-BE49-F238E27FC236}">
                  <a16:creationId xmlns:a16="http://schemas.microsoft.com/office/drawing/2014/main" id="{7F8C5859-EFE9-4287-AD55-E28963E287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7360" y="4348313"/>
              <a:ext cx="914400" cy="914400"/>
            </a:xfrm>
            <a:prstGeom prst="rect">
              <a:avLst/>
            </a:prstGeom>
          </p:spPr>
        </p:pic>
        <p:sp>
          <p:nvSpPr>
            <p:cNvPr id="18" name="Rectangle 17">
              <a:extLst>
                <a:ext uri="{FF2B5EF4-FFF2-40B4-BE49-F238E27FC236}">
                  <a16:creationId xmlns:a16="http://schemas.microsoft.com/office/drawing/2014/main" id="{CDE91498-815D-498A-AFA4-331AE195E3E2}"/>
                </a:ext>
              </a:extLst>
            </p:cNvPr>
            <p:cNvSpPr/>
            <p:nvPr/>
          </p:nvSpPr>
          <p:spPr>
            <a:xfrm>
              <a:off x="464520" y="5299314"/>
              <a:ext cx="2439349" cy="584775"/>
            </a:xfrm>
            <a:prstGeom prst="rect">
              <a:avLst/>
            </a:prstGeom>
          </p:spPr>
          <p:txBody>
            <a:bodyPr wrap="square">
              <a:spAutoFit/>
            </a:bodyPr>
            <a:lstStyle/>
            <a:p>
              <a:pPr algn="ctr"/>
              <a:r>
                <a:rPr lang="en-US" sz="1600" dirty="0"/>
                <a:t>Gather information</a:t>
              </a:r>
            </a:p>
            <a:p>
              <a:pPr algn="ctr"/>
              <a:r>
                <a:rPr lang="en-US" sz="1600" dirty="0"/>
                <a:t> sources</a:t>
              </a:r>
            </a:p>
          </p:txBody>
        </p:sp>
        <p:sp>
          <p:nvSpPr>
            <p:cNvPr id="19" name="Rectangle 18">
              <a:extLst>
                <a:ext uri="{FF2B5EF4-FFF2-40B4-BE49-F238E27FC236}">
                  <a16:creationId xmlns:a16="http://schemas.microsoft.com/office/drawing/2014/main" id="{89AC4DA5-7C94-4045-B38C-ADE6DA034374}"/>
                </a:ext>
              </a:extLst>
            </p:cNvPr>
            <p:cNvSpPr/>
            <p:nvPr/>
          </p:nvSpPr>
          <p:spPr>
            <a:xfrm>
              <a:off x="3395096" y="5204417"/>
              <a:ext cx="1955922" cy="584775"/>
            </a:xfrm>
            <a:prstGeom prst="rect">
              <a:avLst/>
            </a:prstGeom>
          </p:spPr>
          <p:txBody>
            <a:bodyPr wrap="square">
              <a:spAutoFit/>
            </a:bodyPr>
            <a:lstStyle/>
            <a:p>
              <a:pPr algn="ctr"/>
              <a:r>
                <a:rPr lang="en-US" sz="1600" dirty="0"/>
                <a:t>Immunization </a:t>
              </a:r>
              <a:r>
                <a:rPr lang="en-US" sz="1600" dirty="0" err="1"/>
                <a:t>programme</a:t>
              </a:r>
              <a:r>
                <a:rPr lang="en-US" sz="1600" dirty="0"/>
                <a:t> overview</a:t>
              </a:r>
            </a:p>
          </p:txBody>
        </p:sp>
        <p:sp>
          <p:nvSpPr>
            <p:cNvPr id="20" name="Rectangle 19">
              <a:extLst>
                <a:ext uri="{FF2B5EF4-FFF2-40B4-BE49-F238E27FC236}">
                  <a16:creationId xmlns:a16="http://schemas.microsoft.com/office/drawing/2014/main" id="{84BEFD20-2A9A-4978-A844-66DE354F5753}"/>
                </a:ext>
              </a:extLst>
            </p:cNvPr>
            <p:cNvSpPr/>
            <p:nvPr/>
          </p:nvSpPr>
          <p:spPr>
            <a:xfrm>
              <a:off x="5996295" y="5221700"/>
              <a:ext cx="2093218" cy="584775"/>
            </a:xfrm>
            <a:prstGeom prst="rect">
              <a:avLst/>
            </a:prstGeom>
          </p:spPr>
          <p:txBody>
            <a:bodyPr wrap="square">
              <a:spAutoFit/>
            </a:bodyPr>
            <a:lstStyle/>
            <a:p>
              <a:pPr algn="ctr"/>
              <a:r>
                <a:rPr lang="en-US" sz="1600" dirty="0"/>
                <a:t> Identify barriers and document evidence</a:t>
              </a:r>
            </a:p>
          </p:txBody>
        </p:sp>
        <p:sp>
          <p:nvSpPr>
            <p:cNvPr id="21" name="Rectangle 20">
              <a:extLst>
                <a:ext uri="{FF2B5EF4-FFF2-40B4-BE49-F238E27FC236}">
                  <a16:creationId xmlns:a16="http://schemas.microsoft.com/office/drawing/2014/main" id="{4B0DC79F-E34A-49A8-958C-7C5927491EE4}"/>
                </a:ext>
              </a:extLst>
            </p:cNvPr>
            <p:cNvSpPr/>
            <p:nvPr/>
          </p:nvSpPr>
          <p:spPr>
            <a:xfrm>
              <a:off x="8450983" y="5313848"/>
              <a:ext cx="2579370" cy="338554"/>
            </a:xfrm>
            <a:prstGeom prst="rect">
              <a:avLst/>
            </a:prstGeom>
          </p:spPr>
          <p:txBody>
            <a:bodyPr wrap="square">
              <a:spAutoFit/>
            </a:bodyPr>
            <a:lstStyle/>
            <a:p>
              <a:pPr algn="ctr"/>
              <a:r>
                <a:rPr lang="en-US" sz="1600" dirty="0"/>
                <a:t> Prioritize the barriers </a:t>
              </a:r>
            </a:p>
          </p:txBody>
        </p:sp>
      </p:grpSp>
      <p:grpSp>
        <p:nvGrpSpPr>
          <p:cNvPr id="6" name="Group 5">
            <a:extLst>
              <a:ext uri="{FF2B5EF4-FFF2-40B4-BE49-F238E27FC236}">
                <a16:creationId xmlns:a16="http://schemas.microsoft.com/office/drawing/2014/main" id="{816AB534-24C8-C641-A3E8-A69F1DC18CE5}"/>
              </a:ext>
            </a:extLst>
          </p:cNvPr>
          <p:cNvGrpSpPr/>
          <p:nvPr/>
        </p:nvGrpSpPr>
        <p:grpSpPr>
          <a:xfrm>
            <a:off x="1718507" y="2311138"/>
            <a:ext cx="476250" cy="438150"/>
            <a:chOff x="1472826" y="2873088"/>
            <a:chExt cx="476250" cy="438150"/>
          </a:xfrm>
        </p:grpSpPr>
        <p:sp>
          <p:nvSpPr>
            <p:cNvPr id="27" name="Oval 26">
              <a:extLst>
                <a:ext uri="{FF2B5EF4-FFF2-40B4-BE49-F238E27FC236}">
                  <a16:creationId xmlns:a16="http://schemas.microsoft.com/office/drawing/2014/main" id="{653D1901-0AF3-514B-821A-3F2A8BD15531}"/>
                </a:ext>
              </a:extLst>
            </p:cNvPr>
            <p:cNvSpPr/>
            <p:nvPr/>
          </p:nvSpPr>
          <p:spPr>
            <a:xfrm>
              <a:off x="1472826" y="2873088"/>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2837189-6AA0-2343-9614-C11F4A73404A}"/>
                </a:ext>
              </a:extLst>
            </p:cNvPr>
            <p:cNvSpPr txBox="1"/>
            <p:nvPr/>
          </p:nvSpPr>
          <p:spPr>
            <a:xfrm>
              <a:off x="1530375" y="2911128"/>
              <a:ext cx="390525" cy="400110"/>
            </a:xfrm>
            <a:prstGeom prst="rect">
              <a:avLst/>
            </a:prstGeom>
            <a:noFill/>
          </p:spPr>
          <p:txBody>
            <a:bodyPr wrap="square" rtlCol="0">
              <a:spAutoFit/>
            </a:bodyPr>
            <a:lstStyle/>
            <a:p>
              <a:pPr algn="ctr"/>
              <a:r>
                <a:rPr lang="en-US" sz="2000" b="1" dirty="0">
                  <a:solidFill>
                    <a:schemeClr val="bg1"/>
                  </a:solidFill>
                </a:rPr>
                <a:t>1</a:t>
              </a:r>
            </a:p>
          </p:txBody>
        </p:sp>
      </p:grpSp>
      <p:grpSp>
        <p:nvGrpSpPr>
          <p:cNvPr id="29" name="Group 28">
            <a:extLst>
              <a:ext uri="{FF2B5EF4-FFF2-40B4-BE49-F238E27FC236}">
                <a16:creationId xmlns:a16="http://schemas.microsoft.com/office/drawing/2014/main" id="{DC0F699F-2141-1046-A870-75908AACDD5A}"/>
              </a:ext>
            </a:extLst>
          </p:cNvPr>
          <p:cNvGrpSpPr/>
          <p:nvPr/>
        </p:nvGrpSpPr>
        <p:grpSpPr>
          <a:xfrm>
            <a:off x="4611239" y="2342642"/>
            <a:ext cx="476250" cy="438150"/>
            <a:chOff x="4234572" y="4113286"/>
            <a:chExt cx="476250" cy="438150"/>
          </a:xfrm>
        </p:grpSpPr>
        <p:sp>
          <p:nvSpPr>
            <p:cNvPr id="30" name="Oval 29">
              <a:extLst>
                <a:ext uri="{FF2B5EF4-FFF2-40B4-BE49-F238E27FC236}">
                  <a16:creationId xmlns:a16="http://schemas.microsoft.com/office/drawing/2014/main" id="{EC7F2A89-6BAF-614A-9A22-96E58765B56C}"/>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A21D-E80A-EE40-9D20-08B4670A5B0D}"/>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2</a:t>
              </a:r>
            </a:p>
          </p:txBody>
        </p:sp>
      </p:grpSp>
      <p:grpSp>
        <p:nvGrpSpPr>
          <p:cNvPr id="32" name="Group 31">
            <a:extLst>
              <a:ext uri="{FF2B5EF4-FFF2-40B4-BE49-F238E27FC236}">
                <a16:creationId xmlns:a16="http://schemas.microsoft.com/office/drawing/2014/main" id="{3714DDAC-2FB5-D447-A6B3-339972EFB5CB}"/>
              </a:ext>
            </a:extLst>
          </p:cNvPr>
          <p:cNvGrpSpPr/>
          <p:nvPr/>
        </p:nvGrpSpPr>
        <p:grpSpPr>
          <a:xfrm>
            <a:off x="7266298" y="2323622"/>
            <a:ext cx="476250" cy="438150"/>
            <a:chOff x="4234572" y="4113286"/>
            <a:chExt cx="476250" cy="438150"/>
          </a:xfrm>
        </p:grpSpPr>
        <p:sp>
          <p:nvSpPr>
            <p:cNvPr id="33" name="Oval 32">
              <a:extLst>
                <a:ext uri="{FF2B5EF4-FFF2-40B4-BE49-F238E27FC236}">
                  <a16:creationId xmlns:a16="http://schemas.microsoft.com/office/drawing/2014/main" id="{C51550C6-A27B-914E-945A-B54C8271A28A}"/>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7602B63-E901-8844-BCA9-C674489B6C18}"/>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3</a:t>
              </a:r>
            </a:p>
          </p:txBody>
        </p:sp>
      </p:grpSp>
      <p:grpSp>
        <p:nvGrpSpPr>
          <p:cNvPr id="35" name="Group 34">
            <a:extLst>
              <a:ext uri="{FF2B5EF4-FFF2-40B4-BE49-F238E27FC236}">
                <a16:creationId xmlns:a16="http://schemas.microsoft.com/office/drawing/2014/main" id="{57427A34-BA65-E546-935E-4A604777967A}"/>
              </a:ext>
            </a:extLst>
          </p:cNvPr>
          <p:cNvGrpSpPr/>
          <p:nvPr/>
        </p:nvGrpSpPr>
        <p:grpSpPr>
          <a:xfrm>
            <a:off x="10032753" y="2342642"/>
            <a:ext cx="476250" cy="438150"/>
            <a:chOff x="4234572" y="4113286"/>
            <a:chExt cx="476250" cy="438150"/>
          </a:xfrm>
        </p:grpSpPr>
        <p:sp>
          <p:nvSpPr>
            <p:cNvPr id="36" name="Oval 35">
              <a:extLst>
                <a:ext uri="{FF2B5EF4-FFF2-40B4-BE49-F238E27FC236}">
                  <a16:creationId xmlns:a16="http://schemas.microsoft.com/office/drawing/2014/main" id="{D6C4A212-0299-224F-A4C8-2389DE66C6AC}"/>
                </a:ext>
              </a:extLst>
            </p:cNvPr>
            <p:cNvSpPr/>
            <p:nvPr/>
          </p:nvSpPr>
          <p:spPr>
            <a:xfrm>
              <a:off x="4234572" y="4113286"/>
              <a:ext cx="476250" cy="438150"/>
            </a:xfrm>
            <a:prstGeom prst="ellipse">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8294B74-7DC9-5349-B531-A2840DB3E489}"/>
                </a:ext>
              </a:extLst>
            </p:cNvPr>
            <p:cNvSpPr txBox="1"/>
            <p:nvPr/>
          </p:nvSpPr>
          <p:spPr>
            <a:xfrm>
              <a:off x="4276129" y="4132306"/>
              <a:ext cx="390525" cy="400110"/>
            </a:xfrm>
            <a:prstGeom prst="rect">
              <a:avLst/>
            </a:prstGeom>
            <a:noFill/>
          </p:spPr>
          <p:txBody>
            <a:bodyPr wrap="square" rtlCol="0">
              <a:spAutoFit/>
            </a:bodyPr>
            <a:lstStyle/>
            <a:p>
              <a:pPr algn="ctr"/>
              <a:r>
                <a:rPr lang="en-US" sz="2000" b="1" dirty="0">
                  <a:solidFill>
                    <a:schemeClr val="bg1"/>
                  </a:solidFill>
                </a:rPr>
                <a:t>4</a:t>
              </a:r>
            </a:p>
          </p:txBody>
        </p:sp>
      </p:grpSp>
      <p:sp>
        <p:nvSpPr>
          <p:cNvPr id="44" name="TextBox 43">
            <a:extLst>
              <a:ext uri="{FF2B5EF4-FFF2-40B4-BE49-F238E27FC236}">
                <a16:creationId xmlns:a16="http://schemas.microsoft.com/office/drawing/2014/main" id="{65469588-3794-C044-9539-14E24D11EFD5}"/>
              </a:ext>
            </a:extLst>
          </p:cNvPr>
          <p:cNvSpPr txBox="1"/>
          <p:nvPr/>
        </p:nvSpPr>
        <p:spPr>
          <a:xfrm>
            <a:off x="593338" y="4696072"/>
            <a:ext cx="11005323" cy="1661993"/>
          </a:xfrm>
          <a:prstGeom prst="rect">
            <a:avLst/>
          </a:prstGeom>
          <a:solidFill>
            <a:schemeClr val="accent1">
              <a:lumMod val="10000"/>
              <a:lumOff val="90000"/>
              <a:alpha val="98000"/>
            </a:schemeClr>
          </a:solidFill>
        </p:spPr>
        <p:txBody>
          <a:bodyPr wrap="square" rtlCol="0">
            <a:spAutoFit/>
          </a:bodyPr>
          <a:lstStyle/>
          <a:p>
            <a:pPr lvl="0">
              <a:spcAft>
                <a:spcPts val="1200"/>
              </a:spcAft>
            </a:pPr>
            <a:r>
              <a:rPr lang="en-GB" b="1" dirty="0"/>
              <a:t>Key concepts:</a:t>
            </a:r>
          </a:p>
          <a:p>
            <a:pPr marL="342900" lvl="0" indent="-342900">
              <a:spcAft>
                <a:spcPts val="1200"/>
              </a:spcAft>
              <a:buFont typeface="Wingdings" pitchFamily="2" charset="2"/>
              <a:buChar char="ü"/>
            </a:pPr>
            <a:r>
              <a:rPr lang="en-GB" dirty="0"/>
              <a:t>The situation analysis does not involve primary data collection</a:t>
            </a:r>
          </a:p>
          <a:p>
            <a:pPr marL="342900" lvl="0" indent="-342900">
              <a:spcAft>
                <a:spcPts val="1200"/>
              </a:spcAft>
              <a:buFont typeface="Wingdings" pitchFamily="2" charset="2"/>
              <a:buChar char="ü"/>
            </a:pPr>
            <a:r>
              <a:rPr lang="en-GB" dirty="0"/>
              <a:t>It is country-led and uses country-specific data</a:t>
            </a:r>
          </a:p>
          <a:p>
            <a:pPr marL="342900" lvl="0" indent="-342900">
              <a:spcAft>
                <a:spcPts val="1200"/>
              </a:spcAft>
              <a:buFont typeface="Wingdings" pitchFamily="2" charset="2"/>
              <a:buChar char="ü"/>
            </a:pPr>
            <a:r>
              <a:rPr lang="en-GB" dirty="0"/>
              <a:t>Can serve as a living document- reduces country burden, only new information is added</a:t>
            </a:r>
          </a:p>
        </p:txBody>
      </p:sp>
    </p:spTree>
    <p:extLst>
      <p:ext uri="{BB962C8B-B14F-4D97-AF65-F5344CB8AC3E}">
        <p14:creationId xmlns:p14="http://schemas.microsoft.com/office/powerpoint/2010/main" val="46417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B1D2-5708-B04C-B8C5-CE7259295706}"/>
              </a:ext>
            </a:extLst>
          </p:cNvPr>
          <p:cNvSpPr>
            <a:spLocks noGrp="1"/>
          </p:cNvSpPr>
          <p:nvPr>
            <p:ph type="title"/>
          </p:nvPr>
        </p:nvSpPr>
        <p:spPr>
          <a:xfrm>
            <a:off x="1271400" y="222413"/>
            <a:ext cx="10515600" cy="1325563"/>
          </a:xfrm>
        </p:spPr>
        <p:txBody>
          <a:bodyPr>
            <a:normAutofit/>
          </a:bodyPr>
          <a:lstStyle/>
          <a:p>
            <a:r>
              <a:rPr lang="en-US" sz="3600" b="1" dirty="0">
                <a:solidFill>
                  <a:schemeClr val="bg1"/>
                </a:solidFill>
                <a:latin typeface="Calibri" panose="020F0502020204030204" pitchFamily="34" charset="0"/>
                <a:cs typeface="Calibri" panose="020F0502020204030204" pitchFamily="34" charset="0"/>
              </a:rPr>
              <a:t>Step 1: Gather information sources</a:t>
            </a:r>
            <a:br>
              <a:rPr lang="en-US" sz="3600" b="1" dirty="0">
                <a:solidFill>
                  <a:schemeClr val="bg1"/>
                </a:solidFill>
                <a:latin typeface="Calibri" panose="020F0502020204030204" pitchFamily="34" charset="0"/>
                <a:cs typeface="Calibri" panose="020F0502020204030204" pitchFamily="34" charset="0"/>
              </a:rPr>
            </a:br>
            <a:r>
              <a:rPr lang="en-US" sz="3600" b="1" i="1" dirty="0">
                <a:solidFill>
                  <a:schemeClr val="bg1"/>
                </a:solidFill>
                <a:latin typeface="Calibri" panose="020F0502020204030204" pitchFamily="34" charset="0"/>
                <a:cs typeface="Calibri" panose="020F0502020204030204" pitchFamily="34" charset="0"/>
              </a:rPr>
              <a:t>(Systematic desk review)</a:t>
            </a:r>
          </a:p>
        </p:txBody>
      </p:sp>
      <p:pic>
        <p:nvPicPr>
          <p:cNvPr id="7" name="Graphic 6" descr="Checklist RTL">
            <a:extLst>
              <a:ext uri="{FF2B5EF4-FFF2-40B4-BE49-F238E27FC236}">
                <a16:creationId xmlns:a16="http://schemas.microsoft.com/office/drawing/2014/main" id="{B6E16A01-43AD-7C42-9BD0-249E9747DE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000" y="310301"/>
            <a:ext cx="914400" cy="914400"/>
          </a:xfrm>
          <a:prstGeom prst="rect">
            <a:avLst/>
          </a:prstGeom>
        </p:spPr>
      </p:pic>
      <p:sp>
        <p:nvSpPr>
          <p:cNvPr id="8" name="Content Placeholder 2">
            <a:extLst>
              <a:ext uri="{FF2B5EF4-FFF2-40B4-BE49-F238E27FC236}">
                <a16:creationId xmlns:a16="http://schemas.microsoft.com/office/drawing/2014/main" id="{3523FAD2-7B43-BF48-9941-1B529CF41865}"/>
              </a:ext>
            </a:extLst>
          </p:cNvPr>
          <p:cNvSpPr>
            <a:spLocks noGrp="1"/>
          </p:cNvSpPr>
          <p:nvPr>
            <p:ph idx="1"/>
          </p:nvPr>
        </p:nvSpPr>
        <p:spPr>
          <a:xfrm>
            <a:off x="264458" y="2139200"/>
            <a:ext cx="5430947" cy="3833605"/>
          </a:xfrm>
        </p:spPr>
        <p:txBody>
          <a:bodyPr/>
          <a:lstStyle/>
          <a:p>
            <a:r>
              <a:rPr lang="en-US" dirty="0"/>
              <a:t>Gather and review relevant </a:t>
            </a:r>
            <a:r>
              <a:rPr lang="en-US" u="sng" dirty="0"/>
              <a:t>existing</a:t>
            </a:r>
            <a:r>
              <a:rPr lang="en-US" dirty="0"/>
              <a:t> information sources</a:t>
            </a:r>
          </a:p>
          <a:p>
            <a:endParaRPr lang="en-US" dirty="0"/>
          </a:p>
          <a:p>
            <a:r>
              <a:rPr lang="en-US" dirty="0"/>
              <a:t>Evidence base for this assessment exercise</a:t>
            </a:r>
          </a:p>
          <a:p>
            <a:endParaRPr lang="en-US" dirty="0"/>
          </a:p>
          <a:p>
            <a:r>
              <a:rPr lang="en-US" dirty="0"/>
              <a:t>Recommendations of information sources, but not limiting</a:t>
            </a:r>
          </a:p>
          <a:p>
            <a:endParaRPr lang="en-US" dirty="0"/>
          </a:p>
          <a:p>
            <a:pPr marL="0" indent="0">
              <a:buNone/>
            </a:pPr>
            <a:endParaRPr lang="en-GB" dirty="0"/>
          </a:p>
          <a:p>
            <a:endParaRPr lang="en-US" dirty="0"/>
          </a:p>
        </p:txBody>
      </p:sp>
      <p:pic>
        <p:nvPicPr>
          <p:cNvPr id="4" name="Picture 3" descr="Table&#10;&#10;Description automatically generated">
            <a:extLst>
              <a:ext uri="{FF2B5EF4-FFF2-40B4-BE49-F238E27FC236}">
                <a16:creationId xmlns:a16="http://schemas.microsoft.com/office/drawing/2014/main" id="{F928A2F7-CA76-D6BB-514E-A9D7756AAD21}"/>
              </a:ext>
            </a:extLst>
          </p:cNvPr>
          <p:cNvPicPr>
            <a:picLocks noChangeAspect="1"/>
          </p:cNvPicPr>
          <p:nvPr/>
        </p:nvPicPr>
        <p:blipFill>
          <a:blip r:embed="rId5"/>
          <a:stretch>
            <a:fillRect/>
          </a:stretch>
        </p:blipFill>
        <p:spPr>
          <a:xfrm>
            <a:off x="6271363" y="2139200"/>
            <a:ext cx="5515637" cy="3503954"/>
          </a:xfrm>
          <a:prstGeom prst="rect">
            <a:avLst/>
          </a:prstGeom>
        </p:spPr>
      </p:pic>
    </p:spTree>
    <p:extLst>
      <p:ext uri="{BB962C8B-B14F-4D97-AF65-F5344CB8AC3E}">
        <p14:creationId xmlns:p14="http://schemas.microsoft.com/office/powerpoint/2010/main" val="92649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FB8E598-1E20-E54C-B66F-7699541CE57F}"/>
              </a:ext>
            </a:extLst>
          </p:cNvPr>
          <p:cNvSpPr txBox="1"/>
          <p:nvPr/>
        </p:nvSpPr>
        <p:spPr>
          <a:xfrm>
            <a:off x="7788652" y="1602958"/>
            <a:ext cx="4291361" cy="369332"/>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Example of guidance</a:t>
            </a:r>
          </a:p>
        </p:txBody>
      </p:sp>
      <p:sp>
        <p:nvSpPr>
          <p:cNvPr id="11" name="Title 1">
            <a:extLst>
              <a:ext uri="{FF2B5EF4-FFF2-40B4-BE49-F238E27FC236}">
                <a16:creationId xmlns:a16="http://schemas.microsoft.com/office/drawing/2014/main" id="{326EE4A8-88DD-B54B-9052-AB8BB97A7116}"/>
              </a:ext>
            </a:extLst>
          </p:cNvPr>
          <p:cNvSpPr txBox="1">
            <a:spLocks/>
          </p:cNvSpPr>
          <p:nvPr/>
        </p:nvSpPr>
        <p:spPr>
          <a:xfrm>
            <a:off x="1271400" y="277395"/>
            <a:ext cx="1092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alibri" panose="020F0502020204030204" pitchFamily="34" charset="0"/>
                <a:cs typeface="Calibri" panose="020F0502020204030204" pitchFamily="34" charset="0"/>
              </a:rPr>
              <a:t>Step 2: Complete immunization </a:t>
            </a:r>
            <a:r>
              <a:rPr lang="en-US" sz="3600" b="1" dirty="0" err="1">
                <a:solidFill>
                  <a:schemeClr val="bg1"/>
                </a:solidFill>
                <a:latin typeface="Calibri" panose="020F0502020204030204" pitchFamily="34" charset="0"/>
                <a:cs typeface="Calibri" panose="020F0502020204030204" pitchFamily="34" charset="0"/>
              </a:rPr>
              <a:t>programme</a:t>
            </a:r>
            <a:r>
              <a:rPr lang="en-US" sz="3600" b="1" dirty="0">
                <a:solidFill>
                  <a:schemeClr val="bg1"/>
                </a:solidFill>
                <a:latin typeface="Calibri" panose="020F0502020204030204" pitchFamily="34" charset="0"/>
                <a:cs typeface="Calibri" panose="020F0502020204030204" pitchFamily="34" charset="0"/>
              </a:rPr>
              <a:t> overview </a:t>
            </a:r>
            <a:r>
              <a:rPr lang="en-US" sz="3600" b="1" i="1" dirty="0">
                <a:solidFill>
                  <a:schemeClr val="bg1"/>
                </a:solidFill>
                <a:latin typeface="Calibri" panose="020F0502020204030204" pitchFamily="34" charset="0"/>
                <a:cs typeface="Calibri" panose="020F0502020204030204" pitchFamily="34" charset="0"/>
              </a:rPr>
              <a:t>(Systematic desk review)</a:t>
            </a:r>
            <a:endParaRPr lang="en-US" sz="3600" b="1" dirty="0">
              <a:solidFill>
                <a:schemeClr val="bg1"/>
              </a:solidFill>
              <a:latin typeface="Calibri" panose="020F0502020204030204" pitchFamily="34" charset="0"/>
              <a:cs typeface="Calibri" panose="020F0502020204030204" pitchFamily="34" charset="0"/>
            </a:endParaRPr>
          </a:p>
        </p:txBody>
      </p:sp>
      <p:pic>
        <p:nvPicPr>
          <p:cNvPr id="16" name="Graphic 15" descr="Group">
            <a:extLst>
              <a:ext uri="{FF2B5EF4-FFF2-40B4-BE49-F238E27FC236}">
                <a16:creationId xmlns:a16="http://schemas.microsoft.com/office/drawing/2014/main" id="{BA3B0AAB-DB01-1347-821F-B1BBFCD9A0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000" y="346047"/>
            <a:ext cx="914400" cy="914400"/>
          </a:xfrm>
          <a:prstGeom prst="rect">
            <a:avLst/>
          </a:prstGeom>
        </p:spPr>
      </p:pic>
      <p:sp>
        <p:nvSpPr>
          <p:cNvPr id="5" name="Content Placeholder 4">
            <a:extLst>
              <a:ext uri="{FF2B5EF4-FFF2-40B4-BE49-F238E27FC236}">
                <a16:creationId xmlns:a16="http://schemas.microsoft.com/office/drawing/2014/main" id="{9223133B-53AC-CE4E-88BB-2095ABD0FAE9}"/>
              </a:ext>
            </a:extLst>
          </p:cNvPr>
          <p:cNvSpPr>
            <a:spLocks noGrp="1"/>
          </p:cNvSpPr>
          <p:nvPr>
            <p:ph idx="1"/>
          </p:nvPr>
        </p:nvSpPr>
        <p:spPr>
          <a:xfrm>
            <a:off x="315139" y="1874601"/>
            <a:ext cx="4291361" cy="4351338"/>
          </a:xfrm>
        </p:spPr>
        <p:txBody>
          <a:bodyPr/>
          <a:lstStyle/>
          <a:p>
            <a:r>
              <a:rPr lang="en-US" dirty="0"/>
              <a:t>Insight into the country’s current situation for coverage and equity</a:t>
            </a:r>
          </a:p>
          <a:p>
            <a:r>
              <a:rPr lang="en-US" dirty="0"/>
              <a:t>Signals potential barriers in certain areas</a:t>
            </a:r>
          </a:p>
          <a:p>
            <a:pPr marL="0" indent="0">
              <a:buNone/>
            </a:pPr>
            <a:endParaRPr lang="en-US" dirty="0"/>
          </a:p>
        </p:txBody>
      </p:sp>
      <p:grpSp>
        <p:nvGrpSpPr>
          <p:cNvPr id="6" name="Group 5">
            <a:extLst>
              <a:ext uri="{FF2B5EF4-FFF2-40B4-BE49-F238E27FC236}">
                <a16:creationId xmlns:a16="http://schemas.microsoft.com/office/drawing/2014/main" id="{ED4568CF-255E-E85C-181E-403713954757}"/>
              </a:ext>
            </a:extLst>
          </p:cNvPr>
          <p:cNvGrpSpPr/>
          <p:nvPr/>
        </p:nvGrpSpPr>
        <p:grpSpPr>
          <a:xfrm>
            <a:off x="5803512" y="1972290"/>
            <a:ext cx="6276501" cy="4155960"/>
            <a:chOff x="5803512" y="2258304"/>
            <a:chExt cx="6276501" cy="4155960"/>
          </a:xfrm>
        </p:grpSpPr>
        <p:pic>
          <p:nvPicPr>
            <p:cNvPr id="3" name="Picture 2" descr="Table, timeline&#10;&#10;Description automatically generated">
              <a:extLst>
                <a:ext uri="{FF2B5EF4-FFF2-40B4-BE49-F238E27FC236}">
                  <a16:creationId xmlns:a16="http://schemas.microsoft.com/office/drawing/2014/main" id="{5E71848C-A117-5F96-3955-07784759F4F8}"/>
                </a:ext>
              </a:extLst>
            </p:cNvPr>
            <p:cNvPicPr>
              <a:picLocks noChangeAspect="1"/>
            </p:cNvPicPr>
            <p:nvPr/>
          </p:nvPicPr>
          <p:blipFill rotWithShape="1">
            <a:blip r:embed="rId5"/>
            <a:srcRect l="69780" b="-2747"/>
            <a:stretch/>
          </p:blipFill>
          <p:spPr>
            <a:xfrm>
              <a:off x="9731180" y="2258304"/>
              <a:ext cx="2348833" cy="4155960"/>
            </a:xfrm>
            <a:prstGeom prst="rect">
              <a:avLst/>
            </a:prstGeom>
          </p:spPr>
        </p:pic>
        <p:pic>
          <p:nvPicPr>
            <p:cNvPr id="4" name="Picture 3" descr="Table, timeline&#10;&#10;Description automatically generated">
              <a:extLst>
                <a:ext uri="{FF2B5EF4-FFF2-40B4-BE49-F238E27FC236}">
                  <a16:creationId xmlns:a16="http://schemas.microsoft.com/office/drawing/2014/main" id="{F17DEA72-9914-3453-6C26-BB30A690D441}"/>
                </a:ext>
              </a:extLst>
            </p:cNvPr>
            <p:cNvPicPr>
              <a:picLocks noChangeAspect="1"/>
            </p:cNvPicPr>
            <p:nvPr/>
          </p:nvPicPr>
          <p:blipFill rotWithShape="1">
            <a:blip r:embed="rId5"/>
            <a:srcRect r="49466" b="-2747"/>
            <a:stretch/>
          </p:blipFill>
          <p:spPr>
            <a:xfrm>
              <a:off x="5803512" y="2258304"/>
              <a:ext cx="3927668" cy="4155960"/>
            </a:xfrm>
            <a:prstGeom prst="rect">
              <a:avLst/>
            </a:prstGeom>
          </p:spPr>
        </p:pic>
      </p:grpSp>
      <p:pic>
        <p:nvPicPr>
          <p:cNvPr id="15" name="Picture 14" descr="Table&#10;&#10;Description automatically generated">
            <a:extLst>
              <a:ext uri="{FF2B5EF4-FFF2-40B4-BE49-F238E27FC236}">
                <a16:creationId xmlns:a16="http://schemas.microsoft.com/office/drawing/2014/main" id="{1D2E1478-A862-96DB-F433-2336DA77B139}"/>
              </a:ext>
            </a:extLst>
          </p:cNvPr>
          <p:cNvPicPr>
            <a:picLocks noChangeAspect="1"/>
          </p:cNvPicPr>
          <p:nvPr/>
        </p:nvPicPr>
        <p:blipFill>
          <a:blip r:embed="rId6"/>
          <a:stretch>
            <a:fillRect/>
          </a:stretch>
        </p:blipFill>
        <p:spPr>
          <a:xfrm>
            <a:off x="4183816" y="3780830"/>
            <a:ext cx="5416735" cy="3059263"/>
          </a:xfrm>
          <a:prstGeom prst="rect">
            <a:avLst/>
          </a:prstGeom>
        </p:spPr>
      </p:pic>
    </p:spTree>
    <p:extLst>
      <p:ext uri="{BB962C8B-B14F-4D97-AF65-F5344CB8AC3E}">
        <p14:creationId xmlns:p14="http://schemas.microsoft.com/office/powerpoint/2010/main" val="198563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240460-5836-464A-94EA-83FCE62FFF47}"/>
              </a:ext>
            </a:extLst>
          </p:cNvPr>
          <p:cNvSpPr txBox="1">
            <a:spLocks/>
          </p:cNvSpPr>
          <p:nvPr/>
        </p:nvSpPr>
        <p:spPr>
          <a:xfrm>
            <a:off x="1263449" y="260169"/>
            <a:ext cx="111145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alibri" panose="020F0502020204030204" pitchFamily="34" charset="0"/>
                <a:cs typeface="Calibri" panose="020F0502020204030204" pitchFamily="34" charset="0"/>
              </a:rPr>
              <a:t>Step 3: Identify barriers and document evidence</a:t>
            </a:r>
          </a:p>
          <a:p>
            <a:r>
              <a:rPr lang="en-US" sz="3600" b="1" i="1" dirty="0">
                <a:solidFill>
                  <a:schemeClr val="bg1"/>
                </a:solidFill>
                <a:latin typeface="Calibri" panose="020F0502020204030204" pitchFamily="34" charset="0"/>
                <a:cs typeface="Calibri" panose="020F0502020204030204" pitchFamily="34" charset="0"/>
              </a:rPr>
              <a:t>(Systematic desk review)</a:t>
            </a:r>
            <a:endParaRPr lang="en-US" sz="3600" b="1" dirty="0">
              <a:solidFill>
                <a:schemeClr val="bg1"/>
              </a:solidFill>
              <a:latin typeface="Calibri" panose="020F0502020204030204" pitchFamily="34" charset="0"/>
              <a:cs typeface="Calibri" panose="020F0502020204030204" pitchFamily="34" charset="0"/>
            </a:endParaRPr>
          </a:p>
        </p:txBody>
      </p:sp>
      <p:pic>
        <p:nvPicPr>
          <p:cNvPr id="9" name="Graphic 8" descr="Stop sign">
            <a:extLst>
              <a:ext uri="{FF2B5EF4-FFF2-40B4-BE49-F238E27FC236}">
                <a16:creationId xmlns:a16="http://schemas.microsoft.com/office/drawing/2014/main" id="{7A050E81-F9C8-5741-B8BD-3F2EE5396C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253" y="310300"/>
            <a:ext cx="914400" cy="914400"/>
          </a:xfrm>
          <a:prstGeom prst="rect">
            <a:avLst/>
          </a:prstGeom>
        </p:spPr>
      </p:pic>
      <p:sp>
        <p:nvSpPr>
          <p:cNvPr id="4" name="Content Placeholder 3">
            <a:extLst>
              <a:ext uri="{FF2B5EF4-FFF2-40B4-BE49-F238E27FC236}">
                <a16:creationId xmlns:a16="http://schemas.microsoft.com/office/drawing/2014/main" id="{CC14D925-B327-5A47-9BC6-FB026B74F8B5}"/>
              </a:ext>
            </a:extLst>
          </p:cNvPr>
          <p:cNvSpPr>
            <a:spLocks noGrp="1"/>
          </p:cNvSpPr>
          <p:nvPr>
            <p:ph idx="1"/>
          </p:nvPr>
        </p:nvSpPr>
        <p:spPr>
          <a:xfrm>
            <a:off x="259309" y="1700119"/>
            <a:ext cx="4931765" cy="4351338"/>
          </a:xfrm>
        </p:spPr>
        <p:txBody>
          <a:bodyPr/>
          <a:lstStyle/>
          <a:p>
            <a:r>
              <a:rPr lang="en-US" dirty="0"/>
              <a:t>Extract relevant information from the sources identified in Step 1</a:t>
            </a:r>
          </a:p>
          <a:p>
            <a:r>
              <a:rPr lang="en-US" dirty="0"/>
              <a:t>Determine barriers, gaps and strengths based on available evidence</a:t>
            </a:r>
          </a:p>
          <a:p>
            <a:r>
              <a:rPr lang="en-US" dirty="0"/>
              <a:t>Systematically document both qualitative and quantitative findings</a:t>
            </a:r>
          </a:p>
        </p:txBody>
      </p:sp>
      <p:sp>
        <p:nvSpPr>
          <p:cNvPr id="11" name="TextBox 10">
            <a:extLst>
              <a:ext uri="{FF2B5EF4-FFF2-40B4-BE49-F238E27FC236}">
                <a16:creationId xmlns:a16="http://schemas.microsoft.com/office/drawing/2014/main" id="{415CFA02-EB76-4F47-8D1F-F1FD82DD70ED}"/>
              </a:ext>
            </a:extLst>
          </p:cNvPr>
          <p:cNvSpPr txBox="1"/>
          <p:nvPr/>
        </p:nvSpPr>
        <p:spPr>
          <a:xfrm>
            <a:off x="6096000" y="1504416"/>
            <a:ext cx="5396753" cy="64633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Lines of enquiry grouped in the same 7 EPI Categories used for EPI Review and NIS</a:t>
            </a:r>
          </a:p>
        </p:txBody>
      </p:sp>
      <p:pic>
        <p:nvPicPr>
          <p:cNvPr id="6" name="Picture 5" descr="A picture containing graphical user interface&#10;&#10;Description automatically generated">
            <a:extLst>
              <a:ext uri="{FF2B5EF4-FFF2-40B4-BE49-F238E27FC236}">
                <a16:creationId xmlns:a16="http://schemas.microsoft.com/office/drawing/2014/main" id="{BD622011-02B5-8CA8-E6D8-D45AA335B65F}"/>
              </a:ext>
            </a:extLst>
          </p:cNvPr>
          <p:cNvPicPr>
            <a:picLocks noChangeAspect="1"/>
          </p:cNvPicPr>
          <p:nvPr/>
        </p:nvPicPr>
        <p:blipFill>
          <a:blip r:embed="rId5"/>
          <a:stretch>
            <a:fillRect/>
          </a:stretch>
        </p:blipFill>
        <p:spPr>
          <a:xfrm>
            <a:off x="5191074" y="2150747"/>
            <a:ext cx="3443260" cy="3826576"/>
          </a:xfrm>
          <a:prstGeom prst="rect">
            <a:avLst/>
          </a:prstGeom>
        </p:spPr>
      </p:pic>
      <p:grpSp>
        <p:nvGrpSpPr>
          <p:cNvPr id="10" name="Group 9">
            <a:extLst>
              <a:ext uri="{FF2B5EF4-FFF2-40B4-BE49-F238E27FC236}">
                <a16:creationId xmlns:a16="http://schemas.microsoft.com/office/drawing/2014/main" id="{7853520C-9E28-99D7-05B8-146A1E6CE5B3}"/>
              </a:ext>
            </a:extLst>
          </p:cNvPr>
          <p:cNvGrpSpPr/>
          <p:nvPr/>
        </p:nvGrpSpPr>
        <p:grpSpPr>
          <a:xfrm>
            <a:off x="8634334" y="2492247"/>
            <a:ext cx="3477600" cy="3289544"/>
            <a:chOff x="8634334" y="2492247"/>
            <a:chExt cx="3477600" cy="3289544"/>
          </a:xfrm>
        </p:grpSpPr>
        <p:pic>
          <p:nvPicPr>
            <p:cNvPr id="2" name="Picture 1" descr="A picture containing graphical user interface&#10;&#10;Description automatically generated">
              <a:extLst>
                <a:ext uri="{FF2B5EF4-FFF2-40B4-BE49-F238E27FC236}">
                  <a16:creationId xmlns:a16="http://schemas.microsoft.com/office/drawing/2014/main" id="{9C700139-959C-FFC5-CE00-66A52C07226A}"/>
                </a:ext>
              </a:extLst>
            </p:cNvPr>
            <p:cNvPicPr>
              <a:picLocks noChangeAspect="1"/>
            </p:cNvPicPr>
            <p:nvPr/>
          </p:nvPicPr>
          <p:blipFill rotWithShape="1">
            <a:blip r:embed="rId5"/>
            <a:srcRect b="97148"/>
            <a:stretch/>
          </p:blipFill>
          <p:spPr>
            <a:xfrm>
              <a:off x="8634334" y="2492247"/>
              <a:ext cx="3477600" cy="110216"/>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42EA3A4B-135D-71E7-77C1-FE83F0377CA9}"/>
                </a:ext>
              </a:extLst>
            </p:cNvPr>
            <p:cNvPicPr>
              <a:picLocks noChangeAspect="1"/>
            </p:cNvPicPr>
            <p:nvPr/>
          </p:nvPicPr>
          <p:blipFill rotWithShape="1">
            <a:blip r:embed="rId6"/>
            <a:srcRect t="1745"/>
            <a:stretch/>
          </p:blipFill>
          <p:spPr>
            <a:xfrm>
              <a:off x="8634334" y="2601375"/>
              <a:ext cx="3456000" cy="3180416"/>
            </a:xfrm>
            <a:prstGeom prst="rect">
              <a:avLst/>
            </a:prstGeom>
          </p:spPr>
        </p:pic>
      </p:grpSp>
      <p:pic>
        <p:nvPicPr>
          <p:cNvPr id="12" name="Picture 11" descr="A picture containing graphical user interface&#10;&#10;Description automatically generated">
            <a:extLst>
              <a:ext uri="{FF2B5EF4-FFF2-40B4-BE49-F238E27FC236}">
                <a16:creationId xmlns:a16="http://schemas.microsoft.com/office/drawing/2014/main" id="{3BFF425A-9C7C-5413-0F04-1623199E5776}"/>
              </a:ext>
            </a:extLst>
          </p:cNvPr>
          <p:cNvPicPr>
            <a:picLocks noChangeAspect="1"/>
          </p:cNvPicPr>
          <p:nvPr/>
        </p:nvPicPr>
        <p:blipFill rotWithShape="1">
          <a:blip r:embed="rId5"/>
          <a:srcRect b="97148"/>
          <a:stretch/>
        </p:blipFill>
        <p:spPr>
          <a:xfrm rot="10800000">
            <a:off x="5153802" y="5954825"/>
            <a:ext cx="3445200" cy="109189"/>
          </a:xfrm>
          <a:prstGeom prst="rect">
            <a:avLst/>
          </a:prstGeom>
        </p:spPr>
      </p:pic>
    </p:spTree>
    <p:extLst>
      <p:ext uri="{BB962C8B-B14F-4D97-AF65-F5344CB8AC3E}">
        <p14:creationId xmlns:p14="http://schemas.microsoft.com/office/powerpoint/2010/main" val="322508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317028-4055-5E4E-85BA-DFA8504595E1}"/>
              </a:ext>
            </a:extLst>
          </p:cNvPr>
          <p:cNvSpPr txBox="1">
            <a:spLocks/>
          </p:cNvSpPr>
          <p:nvPr/>
        </p:nvSpPr>
        <p:spPr>
          <a:xfrm>
            <a:off x="1168692" y="136525"/>
            <a:ext cx="108205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Step 3: Examples of used evidence</a:t>
            </a:r>
          </a:p>
        </p:txBody>
      </p:sp>
      <p:pic>
        <p:nvPicPr>
          <p:cNvPr id="9" name="Graphic 8" descr="Stop sign">
            <a:extLst>
              <a:ext uri="{FF2B5EF4-FFF2-40B4-BE49-F238E27FC236}">
                <a16:creationId xmlns:a16="http://schemas.microsoft.com/office/drawing/2014/main" id="{A467E450-0484-8646-A8E1-63A75C0948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88" y="306335"/>
            <a:ext cx="914400" cy="914400"/>
          </a:xfrm>
          <a:prstGeom prst="rect">
            <a:avLst/>
          </a:prstGeom>
        </p:spPr>
      </p:pic>
      <p:pic>
        <p:nvPicPr>
          <p:cNvPr id="12" name="Picture 11" descr="Table&#10;&#10;Description automatically generated">
            <a:extLst>
              <a:ext uri="{FF2B5EF4-FFF2-40B4-BE49-F238E27FC236}">
                <a16:creationId xmlns:a16="http://schemas.microsoft.com/office/drawing/2014/main" id="{06BC98F9-41D6-4412-6AEA-F4FF230CF9DA}"/>
              </a:ext>
            </a:extLst>
          </p:cNvPr>
          <p:cNvPicPr>
            <a:picLocks noChangeAspect="1"/>
          </p:cNvPicPr>
          <p:nvPr/>
        </p:nvPicPr>
        <p:blipFill rotWithShape="1">
          <a:blip r:embed="rId5"/>
          <a:srcRect t="4636"/>
          <a:stretch/>
        </p:blipFill>
        <p:spPr>
          <a:xfrm>
            <a:off x="1541554" y="1462088"/>
            <a:ext cx="8294904" cy="5327681"/>
          </a:xfrm>
          <a:prstGeom prst="rect">
            <a:avLst/>
          </a:prstGeom>
        </p:spPr>
      </p:pic>
    </p:spTree>
    <p:extLst>
      <p:ext uri="{BB962C8B-B14F-4D97-AF65-F5344CB8AC3E}">
        <p14:creationId xmlns:p14="http://schemas.microsoft.com/office/powerpoint/2010/main" val="314825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able&#10;&#10;Description automatically generated">
            <a:extLst>
              <a:ext uri="{FF2B5EF4-FFF2-40B4-BE49-F238E27FC236}">
                <a16:creationId xmlns:a16="http://schemas.microsoft.com/office/drawing/2014/main" id="{2678C8E8-F881-7061-385D-D63A1374FBDB}"/>
              </a:ext>
            </a:extLst>
          </p:cNvPr>
          <p:cNvPicPr>
            <a:picLocks noChangeAspect="1"/>
          </p:cNvPicPr>
          <p:nvPr/>
        </p:nvPicPr>
        <p:blipFill>
          <a:blip r:embed="rId3"/>
          <a:stretch>
            <a:fillRect/>
          </a:stretch>
        </p:blipFill>
        <p:spPr>
          <a:xfrm>
            <a:off x="680769" y="2266288"/>
            <a:ext cx="9686660" cy="1765172"/>
          </a:xfrm>
          <a:prstGeom prst="rect">
            <a:avLst/>
          </a:prstGeom>
        </p:spPr>
      </p:pic>
      <p:sp>
        <p:nvSpPr>
          <p:cNvPr id="8" name="Title 1">
            <a:extLst>
              <a:ext uri="{FF2B5EF4-FFF2-40B4-BE49-F238E27FC236}">
                <a16:creationId xmlns:a16="http://schemas.microsoft.com/office/drawing/2014/main" id="{AD317028-4055-5E4E-85BA-DFA8504595E1}"/>
              </a:ext>
            </a:extLst>
          </p:cNvPr>
          <p:cNvSpPr txBox="1">
            <a:spLocks/>
          </p:cNvSpPr>
          <p:nvPr/>
        </p:nvSpPr>
        <p:spPr>
          <a:xfrm>
            <a:off x="1168692" y="136525"/>
            <a:ext cx="108205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Step 3: Examples of used evidence</a:t>
            </a:r>
          </a:p>
        </p:txBody>
      </p:sp>
      <p:pic>
        <p:nvPicPr>
          <p:cNvPr id="9" name="Graphic 8" descr="Stop sign">
            <a:extLst>
              <a:ext uri="{FF2B5EF4-FFF2-40B4-BE49-F238E27FC236}">
                <a16:creationId xmlns:a16="http://schemas.microsoft.com/office/drawing/2014/main" id="{A467E450-0484-8646-A8E1-63A75C0948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88" y="306335"/>
            <a:ext cx="914400" cy="914400"/>
          </a:xfrm>
          <a:prstGeom prst="rect">
            <a:avLst/>
          </a:prstGeom>
        </p:spPr>
      </p:pic>
      <p:sp>
        <p:nvSpPr>
          <p:cNvPr id="11" name="Rectangle 10">
            <a:extLst>
              <a:ext uri="{FF2B5EF4-FFF2-40B4-BE49-F238E27FC236}">
                <a16:creationId xmlns:a16="http://schemas.microsoft.com/office/drawing/2014/main" id="{6E94C8EA-3890-FE41-9657-3608DAD193EE}"/>
              </a:ext>
            </a:extLst>
          </p:cNvPr>
          <p:cNvSpPr/>
          <p:nvPr/>
        </p:nvSpPr>
        <p:spPr>
          <a:xfrm>
            <a:off x="5208219" y="3018853"/>
            <a:ext cx="1954261" cy="4134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81A315C5-95C6-B642-B24D-C3EA7CE0B154}"/>
              </a:ext>
            </a:extLst>
          </p:cNvPr>
          <p:cNvCxnSpPr>
            <a:cxnSpLocks/>
          </p:cNvCxnSpPr>
          <p:nvPr/>
        </p:nvCxnSpPr>
        <p:spPr>
          <a:xfrm flipH="1">
            <a:off x="7162480" y="1921028"/>
            <a:ext cx="1676720" cy="10978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B29F75-73A7-AF44-8475-661895C80823}"/>
              </a:ext>
            </a:extLst>
          </p:cNvPr>
          <p:cNvSpPr txBox="1"/>
          <p:nvPr/>
        </p:nvSpPr>
        <p:spPr>
          <a:xfrm>
            <a:off x="8682862" y="1613251"/>
            <a:ext cx="2921162" cy="307777"/>
          </a:xfrm>
          <a:prstGeom prst="rect">
            <a:avLst/>
          </a:prstGeom>
          <a:noFill/>
          <a:ln>
            <a:solidFill>
              <a:srgbClr val="C00000"/>
            </a:solidFill>
          </a:ln>
        </p:spPr>
        <p:txBody>
          <a:bodyPr wrap="square" rtlCol="0">
            <a:spAutoFit/>
          </a:bodyPr>
          <a:lstStyle/>
          <a:p>
            <a:r>
              <a:rPr lang="en-US" sz="1400" dirty="0">
                <a:solidFill>
                  <a:srgbClr val="FF0000"/>
                </a:solidFill>
              </a:rPr>
              <a:t>Quantitative evidence</a:t>
            </a:r>
          </a:p>
        </p:txBody>
      </p:sp>
      <p:grpSp>
        <p:nvGrpSpPr>
          <p:cNvPr id="19" name="Group 18">
            <a:extLst>
              <a:ext uri="{FF2B5EF4-FFF2-40B4-BE49-F238E27FC236}">
                <a16:creationId xmlns:a16="http://schemas.microsoft.com/office/drawing/2014/main" id="{A43CBDAB-05C9-E08C-8039-0EFC755FDF88}"/>
              </a:ext>
            </a:extLst>
          </p:cNvPr>
          <p:cNvGrpSpPr/>
          <p:nvPr/>
        </p:nvGrpSpPr>
        <p:grpSpPr>
          <a:xfrm>
            <a:off x="539088" y="4492189"/>
            <a:ext cx="10564500" cy="2146293"/>
            <a:chOff x="539088" y="4492189"/>
            <a:chExt cx="10564500" cy="2146293"/>
          </a:xfrm>
        </p:grpSpPr>
        <p:pic>
          <p:nvPicPr>
            <p:cNvPr id="16" name="Picture 15" descr="A picture containing table&#10;&#10;Description automatically generated">
              <a:extLst>
                <a:ext uri="{FF2B5EF4-FFF2-40B4-BE49-F238E27FC236}">
                  <a16:creationId xmlns:a16="http://schemas.microsoft.com/office/drawing/2014/main" id="{7AF98411-8C6A-C31A-2CB2-E53C4DF7445B}"/>
                </a:ext>
              </a:extLst>
            </p:cNvPr>
            <p:cNvPicPr>
              <a:picLocks noChangeAspect="1"/>
            </p:cNvPicPr>
            <p:nvPr/>
          </p:nvPicPr>
          <p:blipFill>
            <a:blip r:embed="rId6"/>
            <a:stretch>
              <a:fillRect/>
            </a:stretch>
          </p:blipFill>
          <p:spPr>
            <a:xfrm>
              <a:off x="539088" y="4492189"/>
              <a:ext cx="10564500" cy="1651817"/>
            </a:xfrm>
            <a:prstGeom prst="rect">
              <a:avLst/>
            </a:prstGeom>
          </p:spPr>
        </p:pic>
        <p:sp>
          <p:nvSpPr>
            <p:cNvPr id="4" name="Rectangle 3">
              <a:extLst>
                <a:ext uri="{FF2B5EF4-FFF2-40B4-BE49-F238E27FC236}">
                  <a16:creationId xmlns:a16="http://schemas.microsoft.com/office/drawing/2014/main" id="{813B8ADF-0D04-1E4E-A000-D7EB80373E0C}"/>
                </a:ext>
              </a:extLst>
            </p:cNvPr>
            <p:cNvSpPr/>
            <p:nvPr/>
          </p:nvSpPr>
          <p:spPr>
            <a:xfrm>
              <a:off x="5545795" y="4976708"/>
              <a:ext cx="2066309" cy="1038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9A4F0A-7A60-264E-8F15-330D901CB667}"/>
                </a:ext>
              </a:extLst>
            </p:cNvPr>
            <p:cNvSpPr txBox="1"/>
            <p:nvPr/>
          </p:nvSpPr>
          <p:spPr>
            <a:xfrm>
              <a:off x="8199448" y="6330705"/>
              <a:ext cx="2099733" cy="307777"/>
            </a:xfrm>
            <a:prstGeom prst="rect">
              <a:avLst/>
            </a:prstGeom>
            <a:noFill/>
            <a:ln>
              <a:solidFill>
                <a:srgbClr val="C00000"/>
              </a:solidFill>
            </a:ln>
          </p:spPr>
          <p:txBody>
            <a:bodyPr wrap="square" rtlCol="0">
              <a:spAutoFit/>
            </a:bodyPr>
            <a:lstStyle/>
            <a:p>
              <a:r>
                <a:rPr lang="en-US" sz="1400" dirty="0">
                  <a:solidFill>
                    <a:srgbClr val="FF0000"/>
                  </a:solidFill>
                </a:rPr>
                <a:t>Qualitative evidence</a:t>
              </a:r>
            </a:p>
          </p:txBody>
        </p:sp>
        <p:cxnSp>
          <p:nvCxnSpPr>
            <p:cNvPr id="14" name="Straight Arrow Connector 13">
              <a:extLst>
                <a:ext uri="{FF2B5EF4-FFF2-40B4-BE49-F238E27FC236}">
                  <a16:creationId xmlns:a16="http://schemas.microsoft.com/office/drawing/2014/main" id="{57AB47B5-59D2-AA4D-8275-8EE2D43BDEAC}"/>
                </a:ext>
              </a:extLst>
            </p:cNvPr>
            <p:cNvCxnSpPr>
              <a:cxnSpLocks/>
            </p:cNvCxnSpPr>
            <p:nvPr/>
          </p:nvCxnSpPr>
          <p:spPr>
            <a:xfrm flipH="1" flipV="1">
              <a:off x="7604563" y="6004230"/>
              <a:ext cx="953511" cy="3264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6B70347-FABE-501D-7895-24CC60CFD909}"/>
                </a:ext>
              </a:extLst>
            </p:cNvPr>
            <p:cNvCxnSpPr>
              <a:cxnSpLocks/>
            </p:cNvCxnSpPr>
            <p:nvPr/>
          </p:nvCxnSpPr>
          <p:spPr>
            <a:xfrm>
              <a:off x="6926893" y="5373666"/>
              <a:ext cx="57619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96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317028-4055-5E4E-85BA-DFA8504595E1}"/>
              </a:ext>
            </a:extLst>
          </p:cNvPr>
          <p:cNvSpPr txBox="1">
            <a:spLocks/>
          </p:cNvSpPr>
          <p:nvPr/>
        </p:nvSpPr>
        <p:spPr>
          <a:xfrm>
            <a:off x="821023" y="263749"/>
            <a:ext cx="108205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Step 4: Prioritization of identified barriers</a:t>
            </a:r>
          </a:p>
          <a:p>
            <a:r>
              <a:rPr lang="en-US" sz="4000" b="1" i="1" dirty="0">
                <a:solidFill>
                  <a:schemeClr val="bg1"/>
                </a:solidFill>
                <a:latin typeface="Calibri" panose="020F0502020204030204" pitchFamily="34" charset="0"/>
                <a:cs typeface="Calibri" panose="020F0502020204030204" pitchFamily="34" charset="0"/>
              </a:rPr>
              <a:t>(Multistakeholder discussion)</a:t>
            </a:r>
          </a:p>
        </p:txBody>
      </p:sp>
      <p:sp>
        <p:nvSpPr>
          <p:cNvPr id="14" name="TextBox 13">
            <a:extLst>
              <a:ext uri="{FF2B5EF4-FFF2-40B4-BE49-F238E27FC236}">
                <a16:creationId xmlns:a16="http://schemas.microsoft.com/office/drawing/2014/main" id="{9208BC9C-7D30-BB4F-AFAF-2371000A65A6}"/>
              </a:ext>
            </a:extLst>
          </p:cNvPr>
          <p:cNvSpPr txBox="1"/>
          <p:nvPr/>
        </p:nvSpPr>
        <p:spPr>
          <a:xfrm>
            <a:off x="8162036" y="1411353"/>
            <a:ext cx="3546088" cy="369332"/>
          </a:xfrm>
          <a:prstGeom prst="rect">
            <a:avLst/>
          </a:prstGeom>
          <a:noFill/>
        </p:spPr>
        <p:txBody>
          <a:bodyPr wrap="square" rtlCol="0">
            <a:spAutoFit/>
          </a:bodyPr>
          <a:lstStyle/>
          <a:p>
            <a:r>
              <a:rPr lang="en-US" i="1" dirty="0">
                <a:latin typeface="Ebrima" panose="02000000000000000000" pitchFamily="2" charset="0"/>
                <a:ea typeface="Ebrima" panose="02000000000000000000" pitchFamily="2" charset="0"/>
                <a:cs typeface="Ebrima" panose="02000000000000000000" pitchFamily="2" charset="0"/>
              </a:rPr>
              <a:t>For illustrative purposes only</a:t>
            </a:r>
          </a:p>
        </p:txBody>
      </p:sp>
      <p:pic>
        <p:nvPicPr>
          <p:cNvPr id="19" name="Graphic 18" descr="Venn diagram">
            <a:extLst>
              <a:ext uri="{FF2B5EF4-FFF2-40B4-BE49-F238E27FC236}">
                <a16:creationId xmlns:a16="http://schemas.microsoft.com/office/drawing/2014/main" id="{33C2C1EF-548A-0141-9373-DCDD5F679E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63749"/>
            <a:ext cx="914400" cy="914400"/>
          </a:xfrm>
          <a:prstGeom prst="rect">
            <a:avLst/>
          </a:prstGeom>
        </p:spPr>
      </p:pic>
      <p:sp>
        <p:nvSpPr>
          <p:cNvPr id="9" name="Content Placeholder 3">
            <a:extLst>
              <a:ext uri="{FF2B5EF4-FFF2-40B4-BE49-F238E27FC236}">
                <a16:creationId xmlns:a16="http://schemas.microsoft.com/office/drawing/2014/main" id="{84C33CF3-C36B-6648-BD3A-EC1CE934DCDD}"/>
              </a:ext>
            </a:extLst>
          </p:cNvPr>
          <p:cNvSpPr>
            <a:spLocks noGrp="1"/>
          </p:cNvSpPr>
          <p:nvPr>
            <p:ph idx="1"/>
          </p:nvPr>
        </p:nvSpPr>
        <p:spPr>
          <a:xfrm>
            <a:off x="457200" y="1808609"/>
            <a:ext cx="4991100" cy="4351338"/>
          </a:xfrm>
        </p:spPr>
        <p:txBody>
          <a:bodyPr/>
          <a:lstStyle/>
          <a:p>
            <a:r>
              <a:rPr lang="en-US" dirty="0"/>
              <a:t>Prioritize the barriers in the given national context, based on their relative importance </a:t>
            </a:r>
          </a:p>
          <a:p>
            <a:r>
              <a:rPr lang="en-US" dirty="0"/>
              <a:t>Deliberation based process</a:t>
            </a:r>
          </a:p>
          <a:p>
            <a:r>
              <a:rPr lang="en-US" dirty="0"/>
              <a:t>List of questions available to guide the discussion</a:t>
            </a:r>
          </a:p>
        </p:txBody>
      </p:sp>
      <p:pic>
        <p:nvPicPr>
          <p:cNvPr id="6" name="Picture 5" descr="Graphical user interface, application, table&#10;&#10;Description automatically generated">
            <a:extLst>
              <a:ext uri="{FF2B5EF4-FFF2-40B4-BE49-F238E27FC236}">
                <a16:creationId xmlns:a16="http://schemas.microsoft.com/office/drawing/2014/main" id="{7B0EC3AD-9E3A-A14E-77ED-650F8F039B0B}"/>
              </a:ext>
            </a:extLst>
          </p:cNvPr>
          <p:cNvPicPr>
            <a:picLocks noChangeAspect="1"/>
          </p:cNvPicPr>
          <p:nvPr/>
        </p:nvPicPr>
        <p:blipFill>
          <a:blip r:embed="rId5"/>
          <a:stretch>
            <a:fillRect/>
          </a:stretch>
        </p:blipFill>
        <p:spPr>
          <a:xfrm>
            <a:off x="7279687" y="1997179"/>
            <a:ext cx="4071364" cy="3799939"/>
          </a:xfrm>
          <a:prstGeom prst="rect">
            <a:avLst/>
          </a:prstGeom>
        </p:spPr>
      </p:pic>
    </p:spTree>
    <p:extLst>
      <p:ext uri="{BB962C8B-B14F-4D97-AF65-F5344CB8AC3E}">
        <p14:creationId xmlns:p14="http://schemas.microsoft.com/office/powerpoint/2010/main" val="244470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C377-5F6C-81E2-F277-7EBBC2B70CF8}"/>
              </a:ext>
            </a:extLst>
          </p:cNvPr>
          <p:cNvSpPr>
            <a:spLocks noGrp="1"/>
          </p:cNvSpPr>
          <p:nvPr>
            <p:ph type="title"/>
          </p:nvPr>
        </p:nvSpPr>
        <p:spPr/>
        <p:txBody>
          <a:bodyPr/>
          <a:lstStyle/>
          <a:p>
            <a:r>
              <a:rPr lang="en-US" b="1" dirty="0">
                <a:solidFill>
                  <a:schemeClr val="bg1"/>
                </a:solidFill>
              </a:rPr>
              <a:t>Links to the guidance and workbook</a:t>
            </a:r>
            <a:endParaRPr lang="en-US" dirty="0"/>
          </a:p>
        </p:txBody>
      </p:sp>
      <p:sp>
        <p:nvSpPr>
          <p:cNvPr id="3" name="Content Placeholder 2">
            <a:extLst>
              <a:ext uri="{FF2B5EF4-FFF2-40B4-BE49-F238E27FC236}">
                <a16:creationId xmlns:a16="http://schemas.microsoft.com/office/drawing/2014/main" id="{31198DAB-2F05-989D-1EC6-4F609299D63D}"/>
              </a:ext>
            </a:extLst>
          </p:cNvPr>
          <p:cNvSpPr>
            <a:spLocks noGrp="1"/>
          </p:cNvSpPr>
          <p:nvPr>
            <p:ph idx="1"/>
          </p:nvPr>
        </p:nvSpPr>
        <p:spPr/>
        <p:txBody>
          <a:bodyPr/>
          <a:lstStyle/>
          <a:p>
            <a:r>
              <a:rPr lang="en-US" dirty="0"/>
              <a:t>English: </a:t>
            </a:r>
            <a:r>
              <a:rPr lang="en-US" dirty="0">
                <a:hlinkClick r:id="rId2"/>
              </a:rPr>
              <a:t>https://www.who.int/publications/m/item/guide-and-workbook-for-conducting-a-situation-analysis-of-immunization-programme-performance</a:t>
            </a:r>
            <a:endParaRPr lang="en-US" dirty="0"/>
          </a:p>
          <a:p>
            <a:endParaRPr lang="en-US" dirty="0"/>
          </a:p>
          <a:p>
            <a:r>
              <a:rPr lang="en-US" dirty="0"/>
              <a:t>French: </a:t>
            </a:r>
            <a:r>
              <a:rPr lang="en-US" dirty="0">
                <a:hlinkClick r:id="rId3"/>
              </a:rPr>
              <a:t>https://www.who.int/fr/publications/m/item/guide-and-workbook-for-conducting-a-situation-analysis-of-immunization-programme-performance</a:t>
            </a:r>
            <a:endParaRPr lang="en-US" dirty="0"/>
          </a:p>
          <a:p>
            <a:endParaRPr lang="en-US" dirty="0"/>
          </a:p>
          <a:p>
            <a:r>
              <a:rPr lang="en-US" dirty="0"/>
              <a:t>Portuguese: coming soon (check the first link mid-March)</a:t>
            </a:r>
          </a:p>
        </p:txBody>
      </p:sp>
    </p:spTree>
    <p:extLst>
      <p:ext uri="{BB962C8B-B14F-4D97-AF65-F5344CB8AC3E}">
        <p14:creationId xmlns:p14="http://schemas.microsoft.com/office/powerpoint/2010/main" val="353554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317028-4055-5E4E-85BA-DFA8504595E1}"/>
              </a:ext>
            </a:extLst>
          </p:cNvPr>
          <p:cNvSpPr txBox="1">
            <a:spLocks/>
          </p:cNvSpPr>
          <p:nvPr/>
        </p:nvSpPr>
        <p:spPr>
          <a:xfrm>
            <a:off x="821023" y="136525"/>
            <a:ext cx="108205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Step 4: Prioritization example</a:t>
            </a:r>
          </a:p>
        </p:txBody>
      </p:sp>
      <p:pic>
        <p:nvPicPr>
          <p:cNvPr id="19" name="Graphic 18" descr="Venn diagram">
            <a:extLst>
              <a:ext uri="{FF2B5EF4-FFF2-40B4-BE49-F238E27FC236}">
                <a16:creationId xmlns:a16="http://schemas.microsoft.com/office/drawing/2014/main" id="{33C2C1EF-548A-0141-9373-DCDD5F679E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63749"/>
            <a:ext cx="914400" cy="9144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BC5EF113-B102-90C5-0FE7-3D3CD3519ACF}"/>
              </a:ext>
            </a:extLst>
          </p:cNvPr>
          <p:cNvPicPr>
            <a:picLocks noChangeAspect="1"/>
          </p:cNvPicPr>
          <p:nvPr/>
        </p:nvPicPr>
        <p:blipFill>
          <a:blip r:embed="rId5"/>
          <a:stretch>
            <a:fillRect/>
          </a:stretch>
        </p:blipFill>
        <p:spPr>
          <a:xfrm>
            <a:off x="133164" y="1807601"/>
            <a:ext cx="11306993" cy="4637588"/>
          </a:xfrm>
          <a:prstGeom prst="rect">
            <a:avLst/>
          </a:prstGeom>
        </p:spPr>
      </p:pic>
    </p:spTree>
    <p:extLst>
      <p:ext uri="{BB962C8B-B14F-4D97-AF65-F5344CB8AC3E}">
        <p14:creationId xmlns:p14="http://schemas.microsoft.com/office/powerpoint/2010/main" val="155845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D7AF1-58AD-144F-97A6-B3EC9826F3DF}"/>
              </a:ext>
            </a:extLst>
          </p:cNvPr>
          <p:cNvSpPr>
            <a:spLocks noGrp="1"/>
          </p:cNvSpPr>
          <p:nvPr>
            <p:ph idx="1"/>
          </p:nvPr>
        </p:nvSpPr>
        <p:spPr>
          <a:xfrm>
            <a:off x="442571" y="2387523"/>
            <a:ext cx="6883400" cy="4351338"/>
          </a:xfrm>
        </p:spPr>
        <p:txBody>
          <a:bodyPr>
            <a:normAutofit/>
          </a:bodyPr>
          <a:lstStyle/>
          <a:p>
            <a:r>
              <a:rPr lang="en-US" dirty="0"/>
              <a:t>Research gaps</a:t>
            </a:r>
          </a:p>
          <a:p>
            <a:r>
              <a:rPr lang="en-US" dirty="0" err="1"/>
              <a:t>Programme</a:t>
            </a:r>
            <a:r>
              <a:rPr lang="en-US" dirty="0"/>
              <a:t> strengths</a:t>
            </a:r>
          </a:p>
          <a:p>
            <a:r>
              <a:rPr lang="en-US" dirty="0"/>
              <a:t>Priority actions</a:t>
            </a:r>
          </a:p>
          <a:p>
            <a:r>
              <a:rPr lang="en-US" dirty="0"/>
              <a:t>Upcoming decision-making questions</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D9F596D1-FCE2-D243-9A1D-4F4A1D16557B}"/>
              </a:ext>
            </a:extLst>
          </p:cNvPr>
          <p:cNvSpPr txBox="1">
            <a:spLocks/>
          </p:cNvSpPr>
          <p:nvPr/>
        </p:nvSpPr>
        <p:spPr>
          <a:xfrm>
            <a:off x="598651" y="229286"/>
            <a:ext cx="108205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May help identify additional priorities</a:t>
            </a:r>
          </a:p>
        </p:txBody>
      </p:sp>
      <p:pic>
        <p:nvPicPr>
          <p:cNvPr id="5" name="Picture 4">
            <a:extLst>
              <a:ext uri="{FF2B5EF4-FFF2-40B4-BE49-F238E27FC236}">
                <a16:creationId xmlns:a16="http://schemas.microsoft.com/office/drawing/2014/main" id="{338A9306-100D-2843-B773-49615C5B454A}"/>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9557" b="89751" l="6628" r="92791">
                        <a14:foregroundMark x1="33256" y1="14404" x2="22791" y2="9834"/>
                        <a14:foregroundMark x1="22791" y1="9834" x2="12093" y2="8864"/>
                        <a14:foregroundMark x1="12093" y1="8864" x2="7209" y2="18560"/>
                        <a14:foregroundMark x1="7209" y1="18560" x2="6860" y2="30194"/>
                        <a14:foregroundMark x1="33256" y1="13296" x2="39186" y2="21053"/>
                        <a14:foregroundMark x1="39186" y1="21053" x2="38837" y2="42105"/>
                        <a14:foregroundMark x1="39767" y1="12188" x2="58023" y2="9557"/>
                        <a14:foregroundMark x1="58023" y1="9557" x2="67442" y2="9557"/>
                        <a14:foregroundMark x1="67442" y1="9557" x2="69884" y2="19806"/>
                        <a14:foregroundMark x1="69884" y1="19806" x2="69884" y2="27701"/>
                        <a14:foregroundMark x1="92791" y1="89751" x2="87558" y2="86011"/>
                      </a14:backgroundRemoval>
                    </a14:imgEffect>
                    <a14:imgEffect>
                      <a14:sharpenSoften amount="50000"/>
                    </a14:imgEffect>
                  </a14:imgLayer>
                </a14:imgProps>
              </a:ext>
            </a:extLst>
          </a:blip>
          <a:stretch>
            <a:fillRect/>
          </a:stretch>
        </p:blipFill>
        <p:spPr>
          <a:xfrm>
            <a:off x="8160563" y="1777589"/>
            <a:ext cx="1535926" cy="1289462"/>
          </a:xfrm>
          <a:prstGeom prst="rect">
            <a:avLst/>
          </a:prstGeom>
          <a:noFill/>
          <a:ln>
            <a:noFill/>
          </a:ln>
        </p:spPr>
      </p:pic>
      <p:sp>
        <p:nvSpPr>
          <p:cNvPr id="2" name="Hexagon 1">
            <a:extLst>
              <a:ext uri="{FF2B5EF4-FFF2-40B4-BE49-F238E27FC236}">
                <a16:creationId xmlns:a16="http://schemas.microsoft.com/office/drawing/2014/main" id="{BAB8DCC5-C973-C749-B41A-197305540092}"/>
              </a:ext>
            </a:extLst>
          </p:cNvPr>
          <p:cNvSpPr/>
          <p:nvPr/>
        </p:nvSpPr>
        <p:spPr>
          <a:xfrm>
            <a:off x="7568995" y="1462134"/>
            <a:ext cx="2521414" cy="2017441"/>
          </a:xfrm>
          <a:prstGeom prst="hexagon">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BB06E51D-FE66-6C40-8BEC-2A260C3A82FE}"/>
              </a:ext>
            </a:extLst>
          </p:cNvPr>
          <p:cNvSpPr/>
          <p:nvPr/>
        </p:nvSpPr>
        <p:spPr>
          <a:xfrm>
            <a:off x="7667819" y="3730518"/>
            <a:ext cx="2521414" cy="2017441"/>
          </a:xfrm>
          <a:prstGeom prst="hexagon">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BBCDAFFD-1881-364C-9097-1A417D6ED0BD}"/>
              </a:ext>
            </a:extLst>
          </p:cNvPr>
          <p:cNvSpPr/>
          <p:nvPr/>
        </p:nvSpPr>
        <p:spPr>
          <a:xfrm>
            <a:off x="9337003" y="2295899"/>
            <a:ext cx="2521414" cy="2017441"/>
          </a:xfrm>
          <a:prstGeom prst="hexagon">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6C9177-A31B-5C4E-9E64-BB5E4EB48AF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3842" b="94296" l="10000" r="90000">
                        <a14:foregroundMark x1="29286" y1="11874" x2="29286" y2="11874"/>
                        <a14:foregroundMark x1="28095" y1="12573" x2="23333" y2="20140"/>
                        <a14:foregroundMark x1="23333" y1="20140" x2="23571" y2="29220"/>
                        <a14:foregroundMark x1="23571" y1="29220" x2="34524" y2="30151"/>
                        <a14:foregroundMark x1="34524" y1="28987" x2="39881" y2="21304"/>
                        <a14:foregroundMark x1="39881" y1="21304" x2="48452" y2="18044"/>
                        <a14:foregroundMark x1="48452" y1="18044" x2="57857" y2="19441"/>
                        <a14:foregroundMark x1="57857" y1="19441" x2="64286" y2="25495"/>
                        <a14:foregroundMark x1="64286" y1="25495" x2="58690" y2="42724"/>
                        <a14:foregroundMark x1="58690" y1="42724" x2="46429" y2="55995"/>
                        <a14:foregroundMark x1="46429" y1="55995" x2="43095" y2="64261"/>
                        <a14:foregroundMark x1="43095" y1="64261" x2="48333" y2="71362"/>
                        <a14:foregroundMark x1="48333" y1="71362" x2="56071" y2="66822"/>
                        <a14:foregroundMark x1="56071" y1="66822" x2="60000" y2="58673"/>
                        <a14:foregroundMark x1="60000" y1="58673" x2="72857" y2="45052"/>
                        <a14:foregroundMark x1="72857" y1="45052" x2="76905" y2="37136"/>
                        <a14:foregroundMark x1="76905" y1="37136" x2="77500" y2="28056"/>
                        <a14:foregroundMark x1="77500" y1="28056" x2="74524" y2="19208"/>
                        <a14:foregroundMark x1="74524" y1="19208" x2="68810" y2="12224"/>
                        <a14:foregroundMark x1="68810" y1="12224" x2="61071" y2="7451"/>
                        <a14:foregroundMark x1="61071" y1="7451" x2="42857" y2="3842"/>
                        <a14:foregroundMark x1="42857" y1="3842" x2="30357" y2="11176"/>
                        <a14:foregroundMark x1="47857" y1="83702" x2="43810" y2="91618"/>
                        <a14:foregroundMark x1="43810" y1="91618" x2="52381" y2="94296"/>
                        <a14:foregroundMark x1="52381" y1="94296" x2="52262" y2="85448"/>
                        <a14:foregroundMark x1="52262" y1="85448" x2="47857" y2="84517"/>
                      </a14:backgroundRemoval>
                    </a14:imgEffect>
                  </a14:imgLayer>
                </a14:imgProps>
              </a:ext>
            </a:extLst>
          </a:blip>
          <a:stretch>
            <a:fillRect/>
          </a:stretch>
        </p:blipFill>
        <p:spPr>
          <a:xfrm>
            <a:off x="8316902" y="4146407"/>
            <a:ext cx="1223247" cy="1249459"/>
          </a:xfrm>
          <a:prstGeom prst="rect">
            <a:avLst/>
          </a:prstGeom>
        </p:spPr>
      </p:pic>
      <p:pic>
        <p:nvPicPr>
          <p:cNvPr id="6" name="Picture 5">
            <a:extLst>
              <a:ext uri="{FF2B5EF4-FFF2-40B4-BE49-F238E27FC236}">
                <a16:creationId xmlns:a16="http://schemas.microsoft.com/office/drawing/2014/main" id="{5B869733-8F1D-8448-803B-A221CBE789FC}"/>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39052" y1="17647" x2="28268" y2="25654"/>
                        <a14:foregroundMark x1="28268" y1="25654" x2="27941" y2="38072"/>
                        <a14:foregroundMark x1="27941" y1="38072" x2="29575" y2="43464"/>
                        <a14:foregroundMark x1="32680" y1="53922" x2="45752" y2="59477"/>
                        <a14:foregroundMark x1="45752" y1="59477" x2="58007" y2="58660"/>
                        <a14:foregroundMark x1="58007" y1="58660" x2="58987" y2="57843"/>
                        <a14:foregroundMark x1="47264" y1="40566" x2="53431" y2="37908"/>
                        <a14:foregroundMark x1="46423" y1="40929" x2="46742" y2="40791"/>
                        <a14:foregroundMark x1="45849" y1="41176" x2="45966" y2="41126"/>
                        <a14:foregroundMark x1="43954" y1="41993" x2="45849" y2="41176"/>
                        <a14:foregroundMark x1="33987" y1="72222" x2="36765" y2="80229"/>
                        <a14:foregroundMark x1="59477" y1="68627" x2="62255" y2="79412"/>
                        <a14:foregroundMark x1="38725" y1="38725" x2="51144" y2="39869"/>
                        <a14:foregroundMark x1="51144" y1="39869" x2="60784" y2="31699"/>
                        <a14:foregroundMark x1="60784" y1="31699" x2="61438" y2="30392"/>
                        <a14:backgroundMark x1="49020" y1="30719" x2="39052" y2="30719"/>
                        <a14:backgroundMark x1="46242" y1="41993" x2="46242" y2="41863"/>
                      </a14:backgroundRemoval>
                    </a14:imgEffect>
                  </a14:imgLayer>
                </a14:imgProps>
              </a:ext>
            </a:extLst>
          </a:blip>
          <a:stretch>
            <a:fillRect/>
          </a:stretch>
        </p:blipFill>
        <p:spPr>
          <a:xfrm>
            <a:off x="9767616" y="2478843"/>
            <a:ext cx="1651551" cy="1651551"/>
          </a:xfrm>
          <a:prstGeom prst="rect">
            <a:avLst/>
          </a:prstGeom>
        </p:spPr>
      </p:pic>
      <p:sp>
        <p:nvSpPr>
          <p:cNvPr id="10" name="Hexagon 9">
            <a:extLst>
              <a:ext uri="{FF2B5EF4-FFF2-40B4-BE49-F238E27FC236}">
                <a16:creationId xmlns:a16="http://schemas.microsoft.com/office/drawing/2014/main" id="{C89695C4-A5E3-4828-EDC1-B0F50E1918FC}"/>
              </a:ext>
            </a:extLst>
          </p:cNvPr>
          <p:cNvSpPr/>
          <p:nvPr/>
        </p:nvSpPr>
        <p:spPr>
          <a:xfrm>
            <a:off x="9337003" y="4563192"/>
            <a:ext cx="2521414" cy="2017441"/>
          </a:xfrm>
          <a:prstGeom prst="hexagon">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ckground pattern&#10;&#10;Description automatically generated with medium confidence">
            <a:extLst>
              <a:ext uri="{FF2B5EF4-FFF2-40B4-BE49-F238E27FC236}">
                <a16:creationId xmlns:a16="http://schemas.microsoft.com/office/drawing/2014/main" id="{90B37021-1CD0-433F-8F05-09BDD011B104}"/>
              </a:ext>
            </a:extLst>
          </p:cNvPr>
          <p:cNvPicPr>
            <a:picLocks noChangeAspect="1"/>
          </p:cNvPicPr>
          <p:nvPr/>
        </p:nvPicPr>
        <p:blipFill>
          <a:blip r:embed="rId8">
            <a:duotone>
              <a:schemeClr val="accent1">
                <a:shade val="45000"/>
                <a:satMod val="135000"/>
              </a:schemeClr>
              <a:prstClr val="white"/>
            </a:duotone>
          </a:blip>
          <a:stretch>
            <a:fillRect/>
          </a:stretch>
        </p:blipFill>
        <p:spPr>
          <a:xfrm rot="1912946">
            <a:off x="9856892" y="4765197"/>
            <a:ext cx="1472999" cy="1472999"/>
          </a:xfrm>
          <a:prstGeom prst="rect">
            <a:avLst/>
          </a:prstGeom>
        </p:spPr>
      </p:pic>
    </p:spTree>
    <p:extLst>
      <p:ext uri="{BB962C8B-B14F-4D97-AF65-F5344CB8AC3E}">
        <p14:creationId xmlns:p14="http://schemas.microsoft.com/office/powerpoint/2010/main" val="226433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tables with laptops&#10;&#10;Description automatically generated with low confidence">
            <a:extLst>
              <a:ext uri="{FF2B5EF4-FFF2-40B4-BE49-F238E27FC236}">
                <a16:creationId xmlns:a16="http://schemas.microsoft.com/office/drawing/2014/main" id="{B6F8680A-3720-4E97-583D-99DBFD677E3C}"/>
              </a:ext>
            </a:extLst>
          </p:cNvPr>
          <p:cNvPicPr>
            <a:picLocks noChangeAspect="1"/>
          </p:cNvPicPr>
          <p:nvPr/>
        </p:nvPicPr>
        <p:blipFill rotWithShape="1">
          <a:blip r:embed="rId3">
            <a:alphaModFix amt="20000"/>
          </a:blip>
          <a:srcRect t="19665"/>
          <a:stretch/>
        </p:blipFill>
        <p:spPr>
          <a:xfrm>
            <a:off x="0" y="1"/>
            <a:ext cx="12192000" cy="6858000"/>
          </a:xfrm>
          <a:prstGeom prst="rect">
            <a:avLst/>
          </a:prstGeom>
        </p:spPr>
      </p:pic>
      <p:sp>
        <p:nvSpPr>
          <p:cNvPr id="3" name="Content Placeholder 2">
            <a:extLst>
              <a:ext uri="{FF2B5EF4-FFF2-40B4-BE49-F238E27FC236}">
                <a16:creationId xmlns:a16="http://schemas.microsoft.com/office/drawing/2014/main" id="{8DB8A31B-2600-7D4D-8D92-07E5278AE978}"/>
              </a:ext>
            </a:extLst>
          </p:cNvPr>
          <p:cNvSpPr>
            <a:spLocks noGrp="1"/>
          </p:cNvSpPr>
          <p:nvPr>
            <p:ph idx="1"/>
          </p:nvPr>
        </p:nvSpPr>
        <p:spPr>
          <a:xfrm>
            <a:off x="316741" y="2406772"/>
            <a:ext cx="11558517" cy="4451228"/>
          </a:xfrm>
        </p:spPr>
        <p:txBody>
          <a:bodyPr/>
          <a:lstStyle/>
          <a:p>
            <a:r>
              <a:rPr lang="en-US" sz="2400" dirty="0"/>
              <a:t>Workbook and guidance are very user friendly</a:t>
            </a:r>
          </a:p>
          <a:p>
            <a:r>
              <a:rPr lang="en-US" sz="2400" dirty="0"/>
              <a:t>Workshops encourage dialogue between actors that do not interact regularly</a:t>
            </a:r>
          </a:p>
          <a:p>
            <a:r>
              <a:rPr lang="en-US" sz="2400" dirty="0"/>
              <a:t>Can be used in many different contexts</a:t>
            </a:r>
          </a:p>
          <a:p>
            <a:r>
              <a:rPr lang="en-US" sz="2400" dirty="0"/>
              <a:t>Built-in flexibility for country input</a:t>
            </a:r>
          </a:p>
          <a:p>
            <a:pPr marL="0" indent="0">
              <a:buNone/>
            </a:pPr>
            <a:endParaRPr lang="en-US" sz="2400" b="1" i="1" u="sng" dirty="0"/>
          </a:p>
          <a:p>
            <a:pPr marL="0" indent="0">
              <a:buNone/>
            </a:pPr>
            <a:endParaRPr lang="en-US" sz="2400" b="1" dirty="0"/>
          </a:p>
          <a:p>
            <a:pPr marL="0" indent="0">
              <a:buNone/>
            </a:pPr>
            <a:endParaRPr lang="en-US" sz="2400" b="1" dirty="0"/>
          </a:p>
          <a:p>
            <a:pPr marL="0" indent="0">
              <a:buNone/>
            </a:pPr>
            <a:endParaRPr lang="en-US" sz="2400" b="1" i="1" dirty="0"/>
          </a:p>
          <a:p>
            <a:pPr marL="0" indent="0">
              <a:buNone/>
            </a:pPr>
            <a:endParaRPr lang="en-US" sz="2400" b="1" i="1" dirty="0"/>
          </a:p>
          <a:p>
            <a:endParaRPr lang="en-US" b="1" dirty="0"/>
          </a:p>
        </p:txBody>
      </p:sp>
      <p:sp>
        <p:nvSpPr>
          <p:cNvPr id="4" name="Title 1">
            <a:extLst>
              <a:ext uri="{FF2B5EF4-FFF2-40B4-BE49-F238E27FC236}">
                <a16:creationId xmlns:a16="http://schemas.microsoft.com/office/drawing/2014/main" id="{39BBF7B8-E5FB-6A41-8A29-8026BB531E0A}"/>
              </a:ext>
            </a:extLst>
          </p:cNvPr>
          <p:cNvSpPr>
            <a:spLocks noGrp="1"/>
          </p:cNvSpPr>
          <p:nvPr>
            <p:ph type="title"/>
          </p:nvPr>
        </p:nvSpPr>
        <p:spPr>
          <a:xfrm>
            <a:off x="633483" y="180459"/>
            <a:ext cx="10515600" cy="1325563"/>
          </a:xfrm>
        </p:spPr>
        <p:txBody>
          <a:bodyPr>
            <a:normAutofit/>
          </a:bodyPr>
          <a:lstStyle/>
          <a:p>
            <a:r>
              <a:rPr lang="en-US" sz="3400" b="1" dirty="0">
                <a:solidFill>
                  <a:schemeClr val="bg1"/>
                </a:solidFill>
                <a:latin typeface="Arial" panose="020B0604020202020204" pitchFamily="34" charset="0"/>
                <a:cs typeface="Arial" panose="020B0604020202020204" pitchFamily="34" charset="0"/>
              </a:rPr>
              <a:t>Country-led: Feedback</a:t>
            </a:r>
          </a:p>
        </p:txBody>
      </p:sp>
    </p:spTree>
    <p:extLst>
      <p:ext uri="{BB962C8B-B14F-4D97-AF65-F5344CB8AC3E}">
        <p14:creationId xmlns:p14="http://schemas.microsoft.com/office/powerpoint/2010/main" val="1767527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0C9A81-A9AE-5148-BB09-6586204DAEE4}"/>
              </a:ext>
            </a:extLst>
          </p:cNvPr>
          <p:cNvSpPr>
            <a:spLocks noGrp="1"/>
          </p:cNvSpPr>
          <p:nvPr>
            <p:ph type="title"/>
          </p:nvPr>
        </p:nvSpPr>
        <p:spPr>
          <a:xfrm>
            <a:off x="594976" y="221880"/>
            <a:ext cx="10515600" cy="1325563"/>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Country-led- Selecting the appropriate format</a:t>
            </a:r>
          </a:p>
        </p:txBody>
      </p:sp>
      <p:sp>
        <p:nvSpPr>
          <p:cNvPr id="6" name="Content Placeholder 2">
            <a:extLst>
              <a:ext uri="{FF2B5EF4-FFF2-40B4-BE49-F238E27FC236}">
                <a16:creationId xmlns:a16="http://schemas.microsoft.com/office/drawing/2014/main" id="{5A0411C4-C229-5047-9D23-CEED9503834D}"/>
              </a:ext>
            </a:extLst>
          </p:cNvPr>
          <p:cNvSpPr txBox="1">
            <a:spLocks/>
          </p:cNvSpPr>
          <p:nvPr/>
        </p:nvSpPr>
        <p:spPr>
          <a:xfrm>
            <a:off x="594975" y="2472266"/>
            <a:ext cx="11300175" cy="416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anose="020F0502020204030204" pitchFamily="34" charset="0"/>
              </a:rPr>
              <a:t>Select context of use</a:t>
            </a:r>
          </a:p>
          <a:p>
            <a:r>
              <a:rPr lang="en-US" dirty="0"/>
              <a:t>Select process to do review</a:t>
            </a:r>
          </a:p>
          <a:p>
            <a:r>
              <a:rPr lang="en-US" dirty="0">
                <a:cs typeface="Calibri" panose="020F0502020204030204" pitchFamily="34" charset="0"/>
              </a:rPr>
              <a:t>Select timeline</a:t>
            </a:r>
          </a:p>
          <a:p>
            <a:pPr lvl="1"/>
            <a:endParaRPr lang="en-US" sz="2800" i="1" dirty="0"/>
          </a:p>
          <a:p>
            <a:pPr lvl="1"/>
            <a:endParaRPr lang="en-US" sz="2800" dirty="0">
              <a:cs typeface="Calibri" panose="020F0502020204030204" pitchFamily="34" charset="0"/>
            </a:endParaRPr>
          </a:p>
          <a:p>
            <a:endParaRPr lang="en-US" dirty="0"/>
          </a:p>
        </p:txBody>
      </p:sp>
      <p:pic>
        <p:nvPicPr>
          <p:cNvPr id="2" name="Picture 1" descr="A group of people sitting at tables with laptops&#10;&#10;Description automatically generated with low confidence">
            <a:extLst>
              <a:ext uri="{FF2B5EF4-FFF2-40B4-BE49-F238E27FC236}">
                <a16:creationId xmlns:a16="http://schemas.microsoft.com/office/drawing/2014/main" id="{58E07BDD-E020-4E36-7950-9A42DDC41248}"/>
              </a:ext>
            </a:extLst>
          </p:cNvPr>
          <p:cNvPicPr>
            <a:picLocks noChangeAspect="1"/>
          </p:cNvPicPr>
          <p:nvPr/>
        </p:nvPicPr>
        <p:blipFill rotWithShape="1">
          <a:blip r:embed="rId3">
            <a:alphaModFix amt="20000"/>
          </a:blip>
          <a:srcRect t="19665"/>
          <a:stretch/>
        </p:blipFill>
        <p:spPr>
          <a:xfrm>
            <a:off x="0" y="1"/>
            <a:ext cx="12192000" cy="6858000"/>
          </a:xfrm>
          <a:prstGeom prst="rect">
            <a:avLst/>
          </a:prstGeom>
        </p:spPr>
      </p:pic>
    </p:spTree>
    <p:extLst>
      <p:ext uri="{BB962C8B-B14F-4D97-AF65-F5344CB8AC3E}">
        <p14:creationId xmlns:p14="http://schemas.microsoft.com/office/powerpoint/2010/main" val="362102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0C9A81-A9AE-5148-BB09-6586204DAEE4}"/>
              </a:ext>
            </a:extLst>
          </p:cNvPr>
          <p:cNvSpPr>
            <a:spLocks noGrp="1"/>
          </p:cNvSpPr>
          <p:nvPr>
            <p:ph type="title"/>
          </p:nvPr>
        </p:nvSpPr>
        <p:spPr>
          <a:xfrm>
            <a:off x="594976" y="221880"/>
            <a:ext cx="10515600" cy="1325563"/>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Country-led- Selecting the appropriate format</a:t>
            </a:r>
          </a:p>
        </p:txBody>
      </p:sp>
      <p:sp>
        <p:nvSpPr>
          <p:cNvPr id="6" name="Content Placeholder 2">
            <a:extLst>
              <a:ext uri="{FF2B5EF4-FFF2-40B4-BE49-F238E27FC236}">
                <a16:creationId xmlns:a16="http://schemas.microsoft.com/office/drawing/2014/main" id="{5A0411C4-C229-5047-9D23-CEED9503834D}"/>
              </a:ext>
            </a:extLst>
          </p:cNvPr>
          <p:cNvSpPr txBox="1">
            <a:spLocks/>
          </p:cNvSpPr>
          <p:nvPr/>
        </p:nvSpPr>
        <p:spPr>
          <a:xfrm>
            <a:off x="594976" y="2578441"/>
            <a:ext cx="11300175" cy="5005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anose="020F0502020204030204" pitchFamily="34" charset="0"/>
              </a:rPr>
              <a:t>Select context of use</a:t>
            </a:r>
          </a:p>
          <a:p>
            <a:pPr lvl="1"/>
            <a:r>
              <a:rPr lang="en-US" i="1" dirty="0"/>
              <a:t>Desk review for EPI Review: Liberia and Madagascar </a:t>
            </a:r>
          </a:p>
          <a:p>
            <a:pPr lvl="1"/>
            <a:r>
              <a:rPr lang="en-US" i="1" dirty="0"/>
              <a:t>Decision-making (CAPACITI): Indonesia, Zambia, Ethiopia </a:t>
            </a:r>
          </a:p>
          <a:p>
            <a:pPr lvl="1"/>
            <a:r>
              <a:rPr lang="en-US" i="1" dirty="0"/>
              <a:t>NIS: Côte d’Ivoire and Togo</a:t>
            </a:r>
          </a:p>
          <a:p>
            <a:pPr lvl="1"/>
            <a:r>
              <a:rPr lang="en-US" i="1" dirty="0"/>
              <a:t>Other use-cases (e.g. mini-EPI Review for Recovery, PIE)</a:t>
            </a:r>
          </a:p>
          <a:p>
            <a:pPr lvl="1"/>
            <a:endParaRPr lang="en-US" sz="2800" i="1" dirty="0"/>
          </a:p>
          <a:p>
            <a:pPr lvl="1"/>
            <a:endParaRPr lang="en-US" sz="2800" dirty="0">
              <a:cs typeface="Calibri" panose="020F0502020204030204" pitchFamily="34" charset="0"/>
            </a:endParaRPr>
          </a:p>
          <a:p>
            <a:endParaRPr lang="en-US" dirty="0"/>
          </a:p>
        </p:txBody>
      </p:sp>
      <p:pic>
        <p:nvPicPr>
          <p:cNvPr id="2" name="Picture 1" descr="A group of people sitting at tables with laptops&#10;&#10;Description automatically generated with low confidence">
            <a:extLst>
              <a:ext uri="{FF2B5EF4-FFF2-40B4-BE49-F238E27FC236}">
                <a16:creationId xmlns:a16="http://schemas.microsoft.com/office/drawing/2014/main" id="{EBDE4242-06D9-5749-EDA6-51C24BC4897D}"/>
              </a:ext>
            </a:extLst>
          </p:cNvPr>
          <p:cNvPicPr>
            <a:picLocks noChangeAspect="1"/>
          </p:cNvPicPr>
          <p:nvPr/>
        </p:nvPicPr>
        <p:blipFill rotWithShape="1">
          <a:blip r:embed="rId3">
            <a:alphaModFix amt="20000"/>
          </a:blip>
          <a:srcRect t="19665"/>
          <a:stretch/>
        </p:blipFill>
        <p:spPr>
          <a:xfrm>
            <a:off x="0" y="1"/>
            <a:ext cx="12192000" cy="6858000"/>
          </a:xfrm>
          <a:prstGeom prst="rect">
            <a:avLst/>
          </a:prstGeom>
        </p:spPr>
      </p:pic>
    </p:spTree>
    <p:extLst>
      <p:ext uri="{BB962C8B-B14F-4D97-AF65-F5344CB8AC3E}">
        <p14:creationId xmlns:p14="http://schemas.microsoft.com/office/powerpoint/2010/main" val="3534077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tables with laptops&#10;&#10;Description automatically generated with low confidence">
            <a:extLst>
              <a:ext uri="{FF2B5EF4-FFF2-40B4-BE49-F238E27FC236}">
                <a16:creationId xmlns:a16="http://schemas.microsoft.com/office/drawing/2014/main" id="{07F3F45D-3810-6EF9-607C-AFC8F80DF719}"/>
              </a:ext>
            </a:extLst>
          </p:cNvPr>
          <p:cNvPicPr>
            <a:picLocks noChangeAspect="1"/>
          </p:cNvPicPr>
          <p:nvPr/>
        </p:nvPicPr>
        <p:blipFill rotWithShape="1">
          <a:blip r:embed="rId3">
            <a:alphaModFix amt="20000"/>
          </a:blip>
          <a:srcRect t="19665"/>
          <a:stretch/>
        </p:blipFill>
        <p:spPr>
          <a:xfrm>
            <a:off x="0" y="0"/>
            <a:ext cx="12192000" cy="6858000"/>
          </a:xfrm>
          <a:prstGeom prst="rect">
            <a:avLst/>
          </a:prstGeom>
        </p:spPr>
      </p:pic>
      <p:sp>
        <p:nvSpPr>
          <p:cNvPr id="4" name="Title 1">
            <a:extLst>
              <a:ext uri="{FF2B5EF4-FFF2-40B4-BE49-F238E27FC236}">
                <a16:creationId xmlns:a16="http://schemas.microsoft.com/office/drawing/2014/main" id="{A60C9A81-A9AE-5148-BB09-6586204DAEE4}"/>
              </a:ext>
            </a:extLst>
          </p:cNvPr>
          <p:cNvSpPr>
            <a:spLocks noGrp="1"/>
          </p:cNvSpPr>
          <p:nvPr>
            <p:ph type="title"/>
          </p:nvPr>
        </p:nvSpPr>
        <p:spPr>
          <a:xfrm>
            <a:off x="594976" y="221880"/>
            <a:ext cx="10515600" cy="1325563"/>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Country-led- Selecting the appropriate format</a:t>
            </a:r>
          </a:p>
        </p:txBody>
      </p:sp>
      <p:sp>
        <p:nvSpPr>
          <p:cNvPr id="6" name="Content Placeholder 2">
            <a:extLst>
              <a:ext uri="{FF2B5EF4-FFF2-40B4-BE49-F238E27FC236}">
                <a16:creationId xmlns:a16="http://schemas.microsoft.com/office/drawing/2014/main" id="{5A0411C4-C229-5047-9D23-CEED9503834D}"/>
              </a:ext>
            </a:extLst>
          </p:cNvPr>
          <p:cNvSpPr txBox="1">
            <a:spLocks/>
          </p:cNvSpPr>
          <p:nvPr/>
        </p:nvSpPr>
        <p:spPr>
          <a:xfrm>
            <a:off x="594975" y="1630174"/>
            <a:ext cx="11300175" cy="5005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process to do review</a:t>
            </a:r>
          </a:p>
          <a:p>
            <a:pPr lvl="1"/>
            <a:r>
              <a:rPr lang="en-US" b="1" dirty="0">
                <a:cs typeface="Calibri" panose="020F0502020204030204" pitchFamily="34" charset="0"/>
              </a:rPr>
              <a:t>Multi-stakeholder discussion:  </a:t>
            </a:r>
            <a:r>
              <a:rPr lang="en-US" dirty="0">
                <a:cs typeface="Calibri" panose="020F0502020204030204" pitchFamily="34" charset="0"/>
              </a:rPr>
              <a:t>desk review and stakeholder discussion completed by </a:t>
            </a:r>
            <a:r>
              <a:rPr lang="en-US" dirty="0"/>
              <a:t>various stakeholders from NITAG, MoH, WHO and UNICEF CO, academia, </a:t>
            </a:r>
            <a:r>
              <a:rPr lang="en-US" dirty="0" err="1"/>
              <a:t>etc</a:t>
            </a:r>
            <a:endParaRPr lang="en-US" dirty="0"/>
          </a:p>
          <a:p>
            <a:pPr lvl="2"/>
            <a:r>
              <a:rPr lang="en-US" dirty="0"/>
              <a:t>Several days</a:t>
            </a:r>
          </a:p>
          <a:p>
            <a:pPr lvl="2"/>
            <a:r>
              <a:rPr lang="en-US" dirty="0"/>
              <a:t>Encourages dialogue between different actors</a:t>
            </a:r>
          </a:p>
          <a:p>
            <a:pPr lvl="1"/>
            <a:r>
              <a:rPr lang="en-US" b="1" dirty="0">
                <a:cs typeface="Calibri" panose="020F0502020204030204" pitchFamily="34" charset="0"/>
              </a:rPr>
              <a:t>Mix: </a:t>
            </a:r>
            <a:r>
              <a:rPr lang="en-US" dirty="0">
                <a:cs typeface="Calibri" panose="020F0502020204030204" pitchFamily="34" charset="0"/>
              </a:rPr>
              <a:t>evidence collection can be completed by one person (desk review), and prioritization completed during a multi-stakeholders discussions</a:t>
            </a:r>
          </a:p>
          <a:p>
            <a:pPr lvl="2"/>
            <a:r>
              <a:rPr lang="en-US" dirty="0"/>
              <a:t>Person </a:t>
            </a:r>
            <a:r>
              <a:rPr lang="en-US" dirty="0">
                <a:latin typeface="Calibri" panose="020F0502020204030204" pitchFamily="34" charset="0"/>
                <a:cs typeface="Calibri" panose="020F0502020204030204" pitchFamily="34" charset="0"/>
              </a:rPr>
              <a:t>with extensive immunization </a:t>
            </a:r>
            <a:r>
              <a:rPr lang="en-US" dirty="0" err="1">
                <a:latin typeface="Calibri" panose="020F0502020204030204" pitchFamily="34" charset="0"/>
                <a:cs typeface="Calibri" panose="020F0502020204030204" pitchFamily="34" charset="0"/>
              </a:rPr>
              <a:t>programme</a:t>
            </a:r>
            <a:r>
              <a:rPr lang="en-US" dirty="0">
                <a:latin typeface="Calibri" panose="020F0502020204030204" pitchFamily="34" charset="0"/>
                <a:cs typeface="Calibri" panose="020F0502020204030204" pitchFamily="34" charset="0"/>
              </a:rPr>
              <a:t> knowledge completes desk review </a:t>
            </a:r>
            <a:r>
              <a:rPr lang="en-US" dirty="0"/>
              <a:t>(8-10 days)</a:t>
            </a:r>
          </a:p>
          <a:p>
            <a:pPr lvl="2"/>
            <a:r>
              <a:rPr lang="en-US" dirty="0" err="1">
                <a:cs typeface="Calibri" panose="020F0502020204030204" pitchFamily="34" charset="0"/>
              </a:rPr>
              <a:t>Prioritisation</a:t>
            </a:r>
            <a:r>
              <a:rPr lang="en-US" dirty="0">
                <a:cs typeface="Calibri" panose="020F0502020204030204" pitchFamily="34" charset="0"/>
              </a:rPr>
              <a:t> </a:t>
            </a:r>
            <a:r>
              <a:rPr lang="en-US" dirty="0"/>
              <a:t>deliberated during workshop attended by various actors</a:t>
            </a:r>
            <a:endParaRPr lang="en-US" dirty="0">
              <a:cs typeface="Calibri" panose="020F0502020204030204" pitchFamily="34" charset="0"/>
            </a:endParaRPr>
          </a:p>
          <a:p>
            <a:endParaRPr lang="en-US" dirty="0"/>
          </a:p>
        </p:txBody>
      </p:sp>
    </p:spTree>
    <p:extLst>
      <p:ext uri="{BB962C8B-B14F-4D97-AF65-F5344CB8AC3E}">
        <p14:creationId xmlns:p14="http://schemas.microsoft.com/office/powerpoint/2010/main" val="541438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BEB5D5-66C3-2140-9E12-920745403950}"/>
              </a:ext>
            </a:extLst>
          </p:cNvPr>
          <p:cNvSpPr>
            <a:spLocks noGrp="1"/>
          </p:cNvSpPr>
          <p:nvPr>
            <p:ph type="title"/>
          </p:nvPr>
        </p:nvSpPr>
        <p:spPr>
          <a:xfrm>
            <a:off x="561109" y="103347"/>
            <a:ext cx="10515600" cy="1325563"/>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Comparison of different approaches</a:t>
            </a:r>
          </a:p>
        </p:txBody>
      </p:sp>
      <p:graphicFrame>
        <p:nvGraphicFramePr>
          <p:cNvPr id="5" name="Table 4">
            <a:extLst>
              <a:ext uri="{FF2B5EF4-FFF2-40B4-BE49-F238E27FC236}">
                <a16:creationId xmlns:a16="http://schemas.microsoft.com/office/drawing/2014/main" id="{6E695BF9-9BF1-414B-AC16-D50BA62B378B}"/>
              </a:ext>
            </a:extLst>
          </p:cNvPr>
          <p:cNvGraphicFramePr>
            <a:graphicFrameLocks noGrp="1"/>
          </p:cNvGraphicFramePr>
          <p:nvPr>
            <p:extLst>
              <p:ext uri="{D42A27DB-BD31-4B8C-83A1-F6EECF244321}">
                <p14:modId xmlns:p14="http://schemas.microsoft.com/office/powerpoint/2010/main" val="1108247759"/>
              </p:ext>
            </p:extLst>
          </p:nvPr>
        </p:nvGraphicFramePr>
        <p:xfrm>
          <a:off x="682795" y="2216257"/>
          <a:ext cx="10393914" cy="3376733"/>
        </p:xfrm>
        <a:graphic>
          <a:graphicData uri="http://schemas.openxmlformats.org/drawingml/2006/table">
            <a:tbl>
              <a:tblPr firstRow="1" bandRow="1">
                <a:tableStyleId>{5C22544A-7EE6-4342-B048-85BDC9FD1C3A}</a:tableStyleId>
              </a:tblPr>
              <a:tblGrid>
                <a:gridCol w="1770868">
                  <a:extLst>
                    <a:ext uri="{9D8B030D-6E8A-4147-A177-3AD203B41FA5}">
                      <a16:colId xmlns:a16="http://schemas.microsoft.com/office/drawing/2014/main" val="418143405"/>
                    </a:ext>
                  </a:extLst>
                </a:gridCol>
                <a:gridCol w="4227069">
                  <a:extLst>
                    <a:ext uri="{9D8B030D-6E8A-4147-A177-3AD203B41FA5}">
                      <a16:colId xmlns:a16="http://schemas.microsoft.com/office/drawing/2014/main" val="2370640855"/>
                    </a:ext>
                  </a:extLst>
                </a:gridCol>
                <a:gridCol w="4395977">
                  <a:extLst>
                    <a:ext uri="{9D8B030D-6E8A-4147-A177-3AD203B41FA5}">
                      <a16:colId xmlns:a16="http://schemas.microsoft.com/office/drawing/2014/main" val="3872348815"/>
                    </a:ext>
                  </a:extLst>
                </a:gridCol>
              </a:tblGrid>
              <a:tr h="1084882">
                <a:tc>
                  <a:txBody>
                    <a:bodyPr/>
                    <a:lstStyle/>
                    <a:p>
                      <a:endParaRPr lang="en-US" dirty="0"/>
                    </a:p>
                  </a:txBody>
                  <a:tcPr>
                    <a:lnL w="28575" cap="flat" cmpd="sng" algn="ctr">
                      <a:no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Workshop only</a:t>
                      </a:r>
                    </a:p>
                  </a:txBody>
                  <a:tcPr anchor="ct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Independent reviewer only</a:t>
                      </a:r>
                    </a:p>
                  </a:txBody>
                  <a:tcPr anchor="ct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773794"/>
                  </a:ext>
                </a:extLst>
              </a:tr>
              <a:tr h="1192645">
                <a:tc>
                  <a:txBody>
                    <a:bodyPr/>
                    <a:lstStyle/>
                    <a:p>
                      <a:pPr algn="ctr"/>
                      <a:r>
                        <a:rPr lang="en-US" b="1" dirty="0"/>
                        <a:t>Conducting the assessment</a:t>
                      </a:r>
                    </a:p>
                  </a:txBody>
                  <a:tcPr anchor="ct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2 days workshop to complete the review;</a:t>
                      </a:r>
                    </a:p>
                    <a:p>
                      <a:pPr marL="285750" indent="-285750">
                        <a:buFont typeface="Arial" panose="020B0604020202020204" pitchFamily="34" charset="0"/>
                        <a:buChar char="•"/>
                      </a:pPr>
                      <a:r>
                        <a:rPr lang="en-US" sz="1800" i="1" dirty="0"/>
                        <a:t>Various participants from NITAG, </a:t>
                      </a:r>
                      <a:r>
                        <a:rPr lang="en-US" sz="1800" i="1" dirty="0" err="1"/>
                        <a:t>MoH</a:t>
                      </a:r>
                      <a:r>
                        <a:rPr lang="en-US" sz="1800" i="1" dirty="0"/>
                        <a:t>, WHO and UNICEF CO, Academia etc.</a:t>
                      </a:r>
                    </a:p>
                  </a:txBody>
                  <a:tcPr anchor="ct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8-10 days to complete the review.</a:t>
                      </a:r>
                    </a:p>
                    <a:p>
                      <a:pPr marL="285750" indent="-285750">
                        <a:buFont typeface="Arial" panose="020B0604020202020204" pitchFamily="34" charset="0"/>
                        <a:buChar char="•"/>
                      </a:pPr>
                      <a:r>
                        <a:rPr lang="en-US" dirty="0"/>
                        <a:t>One independent reviewer working remotely that is familiar with the immunization </a:t>
                      </a:r>
                      <a:r>
                        <a:rPr lang="en-US" dirty="0" err="1"/>
                        <a:t>programme</a:t>
                      </a:r>
                      <a:r>
                        <a:rPr lang="en-US" dirty="0"/>
                        <a:t>.</a:t>
                      </a:r>
                    </a:p>
                  </a:txBody>
                  <a:tcPr anchor="ct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389677"/>
                  </a:ext>
                </a:extLst>
              </a:tr>
              <a:tr h="549603">
                <a:tc rowSpan="2">
                  <a:txBody>
                    <a:bodyPr/>
                    <a:lstStyle/>
                    <a:p>
                      <a:pPr algn="ctr"/>
                      <a:r>
                        <a:rPr lang="en-US" b="1" dirty="0"/>
                        <a:t>Findings comparison</a:t>
                      </a:r>
                    </a:p>
                  </a:txBody>
                  <a:tcPr anchor="ct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~80% concordance with identifying barriers</a:t>
                      </a:r>
                    </a:p>
                  </a:txBody>
                  <a:tcPr anchor="ct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9F793"/>
                    </a:solidFill>
                  </a:tcPr>
                </a:tc>
                <a:tc hMerge="1">
                  <a:txBody>
                    <a:bodyPr/>
                    <a:lstStyle/>
                    <a:p>
                      <a:endParaRPr lang="en-US" dirty="0"/>
                    </a:p>
                  </a:txBody>
                  <a:tcPr>
                    <a:lnL w="28575"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2520474"/>
                  </a:ext>
                </a:extLst>
              </a:tr>
              <a:tr h="549603">
                <a:tc vMerge="1">
                  <a:txBody>
                    <a:bodyPr/>
                    <a:lstStyle/>
                    <a:p>
                      <a:endParaRPr lang="en-US"/>
                    </a:p>
                  </a:txBody>
                  <a:tcPr/>
                </a:tc>
                <a:tc gridSpan="2">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Not much concordance with prioritization</a:t>
                      </a:r>
                    </a:p>
                  </a:txBody>
                  <a:tcPr anchor="ct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C6C2"/>
                    </a:solidFill>
                  </a:tcPr>
                </a:tc>
                <a:tc hMerge="1">
                  <a:txBody>
                    <a:bodyPr/>
                    <a:lstStyle/>
                    <a:p>
                      <a:endParaRPr lang="en-US"/>
                    </a:p>
                  </a:txBody>
                  <a:tcPr/>
                </a:tc>
                <a:extLst>
                  <a:ext uri="{0D108BD9-81ED-4DB2-BD59-A6C34878D82A}">
                    <a16:rowId xmlns:a16="http://schemas.microsoft.com/office/drawing/2014/main" val="497916921"/>
                  </a:ext>
                </a:extLst>
              </a:tr>
            </a:tbl>
          </a:graphicData>
        </a:graphic>
      </p:graphicFrame>
    </p:spTree>
    <p:extLst>
      <p:ext uri="{BB962C8B-B14F-4D97-AF65-F5344CB8AC3E}">
        <p14:creationId xmlns:p14="http://schemas.microsoft.com/office/powerpoint/2010/main" val="180006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at tables with laptops&#10;&#10;Description automatically generated with low confidence">
            <a:extLst>
              <a:ext uri="{FF2B5EF4-FFF2-40B4-BE49-F238E27FC236}">
                <a16:creationId xmlns:a16="http://schemas.microsoft.com/office/drawing/2014/main" id="{58E07BDD-E020-4E36-7950-9A42DDC41248}"/>
              </a:ext>
            </a:extLst>
          </p:cNvPr>
          <p:cNvPicPr>
            <a:picLocks noChangeAspect="1"/>
          </p:cNvPicPr>
          <p:nvPr/>
        </p:nvPicPr>
        <p:blipFill rotWithShape="1">
          <a:blip r:embed="rId3">
            <a:alphaModFix amt="20000"/>
          </a:blip>
          <a:srcRect t="19665"/>
          <a:stretch/>
        </p:blipFill>
        <p:spPr>
          <a:xfrm>
            <a:off x="0" y="1"/>
            <a:ext cx="12192000" cy="6858000"/>
          </a:xfrm>
          <a:prstGeom prst="rect">
            <a:avLst/>
          </a:prstGeom>
        </p:spPr>
      </p:pic>
      <p:sp>
        <p:nvSpPr>
          <p:cNvPr id="4" name="Title 1">
            <a:extLst>
              <a:ext uri="{FF2B5EF4-FFF2-40B4-BE49-F238E27FC236}">
                <a16:creationId xmlns:a16="http://schemas.microsoft.com/office/drawing/2014/main" id="{A60C9A81-A9AE-5148-BB09-6586204DAEE4}"/>
              </a:ext>
            </a:extLst>
          </p:cNvPr>
          <p:cNvSpPr>
            <a:spLocks noGrp="1"/>
          </p:cNvSpPr>
          <p:nvPr>
            <p:ph type="title"/>
          </p:nvPr>
        </p:nvSpPr>
        <p:spPr>
          <a:xfrm>
            <a:off x="594976" y="221880"/>
            <a:ext cx="10515600" cy="1325563"/>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Country-led- Selecting the appropriate format</a:t>
            </a:r>
          </a:p>
        </p:txBody>
      </p:sp>
      <p:sp>
        <p:nvSpPr>
          <p:cNvPr id="6" name="Content Placeholder 2">
            <a:extLst>
              <a:ext uri="{FF2B5EF4-FFF2-40B4-BE49-F238E27FC236}">
                <a16:creationId xmlns:a16="http://schemas.microsoft.com/office/drawing/2014/main" id="{5A0411C4-C229-5047-9D23-CEED9503834D}"/>
              </a:ext>
            </a:extLst>
          </p:cNvPr>
          <p:cNvSpPr txBox="1">
            <a:spLocks/>
          </p:cNvSpPr>
          <p:nvPr/>
        </p:nvSpPr>
        <p:spPr>
          <a:xfrm>
            <a:off x="594976" y="1877462"/>
            <a:ext cx="11300175" cy="416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anose="020F0502020204030204" pitchFamily="34" charset="0"/>
              </a:rPr>
              <a:t>Select timeline</a:t>
            </a:r>
          </a:p>
          <a:p>
            <a:pPr lvl="1"/>
            <a:endParaRPr lang="en-US" sz="2800" i="1" dirty="0"/>
          </a:p>
          <a:p>
            <a:pPr lvl="1"/>
            <a:endParaRPr lang="en-US" sz="2800" dirty="0">
              <a:cs typeface="Calibri" panose="020F0502020204030204" pitchFamily="34" charset="0"/>
            </a:endParaRPr>
          </a:p>
          <a:p>
            <a:endParaRPr lang="en-US" dirty="0"/>
          </a:p>
        </p:txBody>
      </p:sp>
      <p:graphicFrame>
        <p:nvGraphicFramePr>
          <p:cNvPr id="5" name="Table 4">
            <a:extLst>
              <a:ext uri="{FF2B5EF4-FFF2-40B4-BE49-F238E27FC236}">
                <a16:creationId xmlns:a16="http://schemas.microsoft.com/office/drawing/2014/main" id="{818C3C0D-8643-7364-0769-02011266B5DB}"/>
              </a:ext>
            </a:extLst>
          </p:cNvPr>
          <p:cNvGraphicFramePr>
            <a:graphicFrameLocks noGrp="1"/>
          </p:cNvGraphicFramePr>
          <p:nvPr>
            <p:extLst>
              <p:ext uri="{D42A27DB-BD31-4B8C-83A1-F6EECF244321}">
                <p14:modId xmlns:p14="http://schemas.microsoft.com/office/powerpoint/2010/main" val="2293304609"/>
              </p:ext>
            </p:extLst>
          </p:nvPr>
        </p:nvGraphicFramePr>
        <p:xfrm>
          <a:off x="611033" y="2078809"/>
          <a:ext cx="10969933" cy="2783985"/>
        </p:xfrm>
        <a:graphic>
          <a:graphicData uri="http://schemas.openxmlformats.org/drawingml/2006/table">
            <a:tbl>
              <a:tblPr firstRow="1" bandRow="1">
                <a:tableStyleId>{5C22544A-7EE6-4342-B048-85BDC9FD1C3A}</a:tableStyleId>
              </a:tblPr>
              <a:tblGrid>
                <a:gridCol w="3323533">
                  <a:extLst>
                    <a:ext uri="{9D8B030D-6E8A-4147-A177-3AD203B41FA5}">
                      <a16:colId xmlns:a16="http://schemas.microsoft.com/office/drawing/2014/main" val="2133160044"/>
                    </a:ext>
                  </a:extLst>
                </a:gridCol>
                <a:gridCol w="955800">
                  <a:extLst>
                    <a:ext uri="{9D8B030D-6E8A-4147-A177-3AD203B41FA5}">
                      <a16:colId xmlns:a16="http://schemas.microsoft.com/office/drawing/2014/main" val="2958809546"/>
                    </a:ext>
                  </a:extLst>
                </a:gridCol>
                <a:gridCol w="955800">
                  <a:extLst>
                    <a:ext uri="{9D8B030D-6E8A-4147-A177-3AD203B41FA5}">
                      <a16:colId xmlns:a16="http://schemas.microsoft.com/office/drawing/2014/main" val="3989768199"/>
                    </a:ext>
                  </a:extLst>
                </a:gridCol>
                <a:gridCol w="1911600">
                  <a:extLst>
                    <a:ext uri="{9D8B030D-6E8A-4147-A177-3AD203B41FA5}">
                      <a16:colId xmlns:a16="http://schemas.microsoft.com/office/drawing/2014/main" val="1400342172"/>
                    </a:ext>
                  </a:extLst>
                </a:gridCol>
                <a:gridCol w="955800">
                  <a:extLst>
                    <a:ext uri="{9D8B030D-6E8A-4147-A177-3AD203B41FA5}">
                      <a16:colId xmlns:a16="http://schemas.microsoft.com/office/drawing/2014/main" val="2938702722"/>
                    </a:ext>
                  </a:extLst>
                </a:gridCol>
                <a:gridCol w="955800">
                  <a:extLst>
                    <a:ext uri="{9D8B030D-6E8A-4147-A177-3AD203B41FA5}">
                      <a16:colId xmlns:a16="http://schemas.microsoft.com/office/drawing/2014/main" val="544185911"/>
                    </a:ext>
                  </a:extLst>
                </a:gridCol>
                <a:gridCol w="955800">
                  <a:extLst>
                    <a:ext uri="{9D8B030D-6E8A-4147-A177-3AD203B41FA5}">
                      <a16:colId xmlns:a16="http://schemas.microsoft.com/office/drawing/2014/main" val="365239593"/>
                    </a:ext>
                  </a:extLst>
                </a:gridCol>
                <a:gridCol w="955800">
                  <a:extLst>
                    <a:ext uri="{9D8B030D-6E8A-4147-A177-3AD203B41FA5}">
                      <a16:colId xmlns:a16="http://schemas.microsoft.com/office/drawing/2014/main" val="992857201"/>
                    </a:ext>
                  </a:extLst>
                </a:gridCol>
              </a:tblGrid>
              <a:tr h="0">
                <a:tc gridSpan="8">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solidFill>
                          <a:sysClr val="windowText" lastClr="000000"/>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dirty="0">
                        <a:solidFill>
                          <a:sysClr val="windowText" lastClr="000000"/>
                        </a:solidFill>
                      </a:endParaRPr>
                    </a:p>
                  </a:txBody>
                  <a:tcPr>
                    <a:lnL w="12700" cmpd="sng">
                      <a:noFill/>
                    </a:lnL>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ysClr val="windowText" lastClr="000000"/>
                        </a:solidFill>
                      </a:endParaRPr>
                    </a:p>
                  </a:txBody>
                  <a:tcPr>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dirty="0">
                        <a:solidFill>
                          <a:sysClr val="windowText" lastClr="000000"/>
                        </a:solidFill>
                      </a:endParaRPr>
                    </a:p>
                  </a:txBody>
                  <a:tcPr>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81509101"/>
                  </a:ext>
                </a:extLst>
              </a:tr>
              <a:tr h="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dirty="0">
                          <a:solidFill>
                            <a:sysClr val="windowText" lastClr="000000"/>
                          </a:solidFill>
                        </a:rPr>
                        <a:t>Week 1</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a:r>
                        <a:rPr lang="en-US" dirty="0">
                          <a:solidFill>
                            <a:sysClr val="windowText" lastClr="000000"/>
                          </a:solidFill>
                        </a:rPr>
                        <a:t>Week 2</a:t>
                      </a:r>
                    </a:p>
                  </a:txBody>
                  <a:tcPr>
                    <a:lnL w="12700" cmpd="sng">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a:solidFill>
                            <a:sysClr val="windowText" lastClr="000000"/>
                          </a:solidFill>
                        </a:rPr>
                        <a:t>Week 3</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dirty="0">
                          <a:solidFill>
                            <a:sysClr val="windowText" lastClr="000000"/>
                          </a:solidFill>
                        </a:rPr>
                        <a:t>Week 4</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6160862"/>
                  </a:ext>
                </a:extLst>
              </a:tr>
              <a:tr h="411883">
                <a:tc>
                  <a:txBody>
                    <a:bodyPr/>
                    <a:lstStyle/>
                    <a:p>
                      <a:pPr algn="ctr"/>
                      <a:r>
                        <a:rPr lang="en-US" dirty="0"/>
                        <a:t>Teleconference support from HQ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solidFill>
                      <a:schemeClr val="bg1"/>
                    </a:solidFill>
                  </a:tcPr>
                </a:tc>
                <a:tc gridSpan="2">
                  <a:txBody>
                    <a:bodyPr/>
                    <a:lstStyle/>
                    <a:p>
                      <a:endParaRPr lang="en-US"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gridSpan="2">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extLst>
                  <a:ext uri="{0D108BD9-81ED-4DB2-BD59-A6C34878D82A}">
                    <a16:rowId xmlns:a16="http://schemas.microsoft.com/office/drawing/2014/main" val="3853773676"/>
                  </a:ext>
                </a:extLst>
              </a:tr>
              <a:tr h="464949">
                <a:tc>
                  <a:txBody>
                    <a:bodyPr/>
                    <a:lstStyle/>
                    <a:p>
                      <a:pPr algn="ctr"/>
                      <a:r>
                        <a:rPr lang="en-US" dirty="0"/>
                        <a:t>Gathering information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2">
                        <a:lumMod val="25000"/>
                      </a:schemeClr>
                    </a:solidFill>
                  </a:tcPr>
                </a:tc>
                <a:tc>
                  <a:txBody>
                    <a:bodyPr/>
                    <a:lstStyle/>
                    <a:p>
                      <a:endParaRPr lang="en-US" dirty="0"/>
                    </a:p>
                  </a:txBody>
                  <a:tcPr>
                    <a:pattFill prst="wdUpDiag">
                      <a:fgClr>
                        <a:schemeClr val="bg2">
                          <a:lumMod val="25000"/>
                        </a:schemeClr>
                      </a:fgClr>
                      <a:bgClr>
                        <a:schemeClr val="bg1"/>
                      </a:bgClr>
                    </a:pattFill>
                  </a:tcPr>
                </a:tc>
                <a:tc>
                  <a:txBody>
                    <a:bodyPr/>
                    <a:lstStyle/>
                    <a:p>
                      <a:endParaRPr lang="en-US" dirty="0"/>
                    </a:p>
                  </a:txBody>
                  <a:tcPr>
                    <a:solidFill>
                      <a:schemeClr val="bg1"/>
                    </a:solidFill>
                  </a:tcPr>
                </a:tc>
                <a:tc gridSpan="2">
                  <a:txBody>
                    <a:bodyPr/>
                    <a:lstStyle/>
                    <a:p>
                      <a:endParaRPr lang="en-US" dirty="0"/>
                    </a:p>
                  </a:txBody>
                  <a:tcPr>
                    <a:solidFill>
                      <a:schemeClr val="bg1"/>
                    </a:solidFill>
                  </a:tcPr>
                </a:tc>
                <a:tc hMerge="1">
                  <a:txBody>
                    <a:bodyPr/>
                    <a:lstStyle/>
                    <a:p>
                      <a:endParaRPr lang="en-US"/>
                    </a:p>
                  </a:txBody>
                  <a:tcPr/>
                </a:tc>
                <a:tc gridSpan="2">
                  <a:txBody>
                    <a:bodyPr/>
                    <a:lstStyle/>
                    <a:p>
                      <a:endParaRPr lang="en-US" dirty="0"/>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extLst>
                  <a:ext uri="{0D108BD9-81ED-4DB2-BD59-A6C34878D82A}">
                    <a16:rowId xmlns:a16="http://schemas.microsoft.com/office/drawing/2014/main" val="1269845890"/>
                  </a:ext>
                </a:extLst>
              </a:tr>
              <a:tr h="433953">
                <a:tc>
                  <a:txBody>
                    <a:bodyPr/>
                    <a:lstStyle/>
                    <a:p>
                      <a:pPr algn="ctr"/>
                      <a:r>
                        <a:rPr lang="en-US" dirty="0"/>
                        <a:t>Completing the workbook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dirty="0"/>
                    </a:p>
                  </a:txBody>
                  <a:tcPr>
                    <a:pattFill prst="wdUpDiag">
                      <a:fgClr>
                        <a:schemeClr val="bg2">
                          <a:lumMod val="75000"/>
                        </a:schemeClr>
                      </a:fgClr>
                      <a:bgClr>
                        <a:schemeClr val="bg1"/>
                      </a:bgClr>
                    </a:pattFill>
                  </a:tcPr>
                </a:tc>
                <a:tc>
                  <a:txBody>
                    <a:bodyPr/>
                    <a:lstStyle/>
                    <a:p>
                      <a:endParaRPr lang="en-US" dirty="0"/>
                    </a:p>
                  </a:txBody>
                  <a:tcPr>
                    <a:solidFill>
                      <a:schemeClr val="bg2">
                        <a:lumMod val="75000"/>
                      </a:schemeClr>
                    </a:solidFill>
                  </a:tcPr>
                </a:tc>
                <a:tc>
                  <a:txBody>
                    <a:bodyPr/>
                    <a:lstStyle/>
                    <a:p>
                      <a:endParaRPr lang="en-US" dirty="0"/>
                    </a:p>
                  </a:txBody>
                  <a:tcPr>
                    <a:solidFill>
                      <a:schemeClr val="bg2">
                        <a:lumMod val="75000"/>
                      </a:schemeClr>
                    </a:solidFill>
                  </a:tcPr>
                </a:tc>
                <a:tc>
                  <a:txBody>
                    <a:bodyPr/>
                    <a:lstStyle/>
                    <a:p>
                      <a:endParaRPr lang="en-US" dirty="0"/>
                    </a:p>
                  </a:txBody>
                  <a:tcPr>
                    <a:pattFill prst="wdUpDiag">
                      <a:fgClr>
                        <a:schemeClr val="bg2">
                          <a:lumMod val="75000"/>
                        </a:schemeClr>
                      </a:fgClr>
                      <a:bgClr>
                        <a:schemeClr val="bg1"/>
                      </a:bgClr>
                    </a:pattFill>
                  </a:tcPr>
                </a:tc>
                <a:tc gridSpan="2">
                  <a:txBody>
                    <a:bodyPr/>
                    <a:lstStyle/>
                    <a:p>
                      <a:endParaRPr lang="en-US" dirty="0"/>
                    </a:p>
                  </a:txBody>
                  <a:tcPr>
                    <a:lnR w="12700" cap="flat" cmpd="sng" algn="ctr">
                      <a:solidFill>
                        <a:schemeClr val="tx1"/>
                      </a:solidFill>
                      <a:prstDash val="solid"/>
                      <a:round/>
                      <a:headEnd type="none" w="med" len="med"/>
                      <a:tailEnd type="none" w="med" len="med"/>
                    </a:lnR>
                    <a:lnB w="12700" cmpd="sng">
                      <a:noFill/>
                    </a:lnB>
                    <a:solidFill>
                      <a:schemeClr val="bg1"/>
                    </a:solidFill>
                  </a:tcPr>
                </a:tc>
                <a:tc hMerge="1">
                  <a:txBody>
                    <a:bodyPr/>
                    <a:lstStyle/>
                    <a:p>
                      <a:endParaRPr lang="en-US"/>
                    </a:p>
                  </a:txBody>
                  <a:tcPr/>
                </a:tc>
                <a:extLst>
                  <a:ext uri="{0D108BD9-81ED-4DB2-BD59-A6C34878D82A}">
                    <a16:rowId xmlns:a16="http://schemas.microsoft.com/office/drawing/2014/main" val="1289973895"/>
                  </a:ext>
                </a:extLst>
              </a:tr>
              <a:tr h="370840">
                <a:tc>
                  <a:txBody>
                    <a:bodyPr/>
                    <a:lstStyle/>
                    <a:p>
                      <a:pPr algn="ctr"/>
                      <a:r>
                        <a:rPr lang="en-US" dirty="0"/>
                        <a:t>Writing up and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lnR w="12700" cmpd="sng">
                      <a:noFill/>
                    </a:lnR>
                    <a:pattFill prst="wdUpDiag">
                      <a:fgClr>
                        <a:schemeClr val="accent5">
                          <a:lumMod val="40000"/>
                          <a:lumOff val="60000"/>
                        </a:schemeClr>
                      </a:fgClr>
                      <a:bgClr>
                        <a:schemeClr val="bg1"/>
                      </a:bgClr>
                    </a:pattFill>
                  </a:tcPr>
                </a:tc>
                <a:tc>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064024"/>
                  </a:ext>
                </a:extLst>
              </a:tr>
              <a:tr h="370840">
                <a:tc>
                  <a:txBody>
                    <a:bodyPr/>
                    <a:lstStyle/>
                    <a:p>
                      <a:pPr algn="ctr"/>
                      <a:r>
                        <a:rPr lang="en-US" dirty="0"/>
                        <a:t>Multistakeholder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915159"/>
                  </a:ext>
                </a:extLst>
              </a:tr>
            </a:tbl>
          </a:graphicData>
        </a:graphic>
      </p:graphicFrame>
      <p:sp>
        <p:nvSpPr>
          <p:cNvPr id="7" name="5-point Star 6">
            <a:extLst>
              <a:ext uri="{FF2B5EF4-FFF2-40B4-BE49-F238E27FC236}">
                <a16:creationId xmlns:a16="http://schemas.microsoft.com/office/drawing/2014/main" id="{7241FE96-9103-A394-CCE6-09EC9468B131}"/>
              </a:ext>
            </a:extLst>
          </p:cNvPr>
          <p:cNvSpPr/>
          <p:nvPr/>
        </p:nvSpPr>
        <p:spPr>
          <a:xfrm>
            <a:off x="3978575" y="2792964"/>
            <a:ext cx="402955" cy="364526"/>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9278A191-4107-AB1F-1B0C-CB4AA02A00B5}"/>
              </a:ext>
            </a:extLst>
          </p:cNvPr>
          <p:cNvSpPr/>
          <p:nvPr/>
        </p:nvSpPr>
        <p:spPr>
          <a:xfrm>
            <a:off x="7810472" y="2877800"/>
            <a:ext cx="402955" cy="364526"/>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8A8835D0-EC1D-13BC-88C9-F04A19395D29}"/>
              </a:ext>
            </a:extLst>
          </p:cNvPr>
          <p:cNvSpPr/>
          <p:nvPr/>
        </p:nvSpPr>
        <p:spPr>
          <a:xfrm>
            <a:off x="10046279" y="2846498"/>
            <a:ext cx="402955" cy="364526"/>
          </a:xfrm>
          <a:prstGeom prst="star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97005CC-1300-0ABF-C7E3-7F25A5F7D60E}"/>
              </a:ext>
            </a:extLst>
          </p:cNvPr>
          <p:cNvSpPr txBox="1"/>
          <p:nvPr/>
        </p:nvSpPr>
        <p:spPr>
          <a:xfrm>
            <a:off x="764119" y="5408582"/>
            <a:ext cx="10249551" cy="1477328"/>
          </a:xfrm>
          <a:prstGeom prst="rect">
            <a:avLst/>
          </a:prstGeom>
          <a:noFill/>
        </p:spPr>
        <p:txBody>
          <a:bodyPr wrap="square" rtlCol="0">
            <a:spAutoFit/>
          </a:bodyPr>
          <a:lstStyle/>
          <a:p>
            <a:r>
              <a:rPr lang="en-US" dirty="0"/>
              <a:t>* If the information sources are readily available in one database then it will take less than a week to complete the first step</a:t>
            </a:r>
          </a:p>
          <a:p>
            <a:r>
              <a:rPr lang="en-US" dirty="0"/>
              <a:t>** Depends on the person conducting the review, the time can be reduced to 8-10 days maximum</a:t>
            </a:r>
          </a:p>
          <a:p>
            <a:r>
              <a:rPr lang="en-US" dirty="0"/>
              <a:t>*** We can provide technical support on using the tool, and answer any questions on the guidance via teleconferences</a:t>
            </a:r>
          </a:p>
        </p:txBody>
      </p:sp>
    </p:spTree>
    <p:extLst>
      <p:ext uri="{BB962C8B-B14F-4D97-AF65-F5344CB8AC3E}">
        <p14:creationId xmlns:p14="http://schemas.microsoft.com/office/powerpoint/2010/main" val="3996778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BD13-2F64-4777-A8ED-B62CC040C0B8}"/>
              </a:ext>
            </a:extLst>
          </p:cNvPr>
          <p:cNvSpPr>
            <a:spLocks noGrp="1"/>
          </p:cNvSpPr>
          <p:nvPr>
            <p:ph type="title"/>
          </p:nvPr>
        </p:nvSpPr>
        <p:spPr/>
        <p:txBody>
          <a:bodyPr/>
          <a:lstStyle/>
          <a:p>
            <a:r>
              <a:rPr lang="en-US" b="1" dirty="0">
                <a:solidFill>
                  <a:schemeClr val="bg1"/>
                </a:solidFill>
              </a:rPr>
              <a:t>Agenda</a:t>
            </a:r>
          </a:p>
        </p:txBody>
      </p:sp>
      <p:graphicFrame>
        <p:nvGraphicFramePr>
          <p:cNvPr id="3" name="Table 2">
            <a:extLst>
              <a:ext uri="{FF2B5EF4-FFF2-40B4-BE49-F238E27FC236}">
                <a16:creationId xmlns:a16="http://schemas.microsoft.com/office/drawing/2014/main" id="{4B7B198E-DF3C-9CBD-6A0A-4CE42F29DC13}"/>
              </a:ext>
            </a:extLst>
          </p:cNvPr>
          <p:cNvGraphicFramePr>
            <a:graphicFrameLocks noGrp="1"/>
          </p:cNvGraphicFramePr>
          <p:nvPr>
            <p:extLst>
              <p:ext uri="{D42A27DB-BD31-4B8C-83A1-F6EECF244321}">
                <p14:modId xmlns:p14="http://schemas.microsoft.com/office/powerpoint/2010/main" val="53360522"/>
              </p:ext>
            </p:extLst>
          </p:nvPr>
        </p:nvGraphicFramePr>
        <p:xfrm>
          <a:off x="1021829" y="1824469"/>
          <a:ext cx="10148341" cy="4246131"/>
        </p:xfrm>
        <a:graphic>
          <a:graphicData uri="http://schemas.openxmlformats.org/drawingml/2006/table">
            <a:tbl>
              <a:tblPr firstRow="1" firstCol="1" bandRow="1">
                <a:tableStyleId>{5C22544A-7EE6-4342-B048-85BDC9FD1C3A}</a:tableStyleId>
              </a:tblPr>
              <a:tblGrid>
                <a:gridCol w="1112826">
                  <a:extLst>
                    <a:ext uri="{9D8B030D-6E8A-4147-A177-3AD203B41FA5}">
                      <a16:colId xmlns:a16="http://schemas.microsoft.com/office/drawing/2014/main" val="2514857778"/>
                    </a:ext>
                  </a:extLst>
                </a:gridCol>
                <a:gridCol w="5651984">
                  <a:extLst>
                    <a:ext uri="{9D8B030D-6E8A-4147-A177-3AD203B41FA5}">
                      <a16:colId xmlns:a16="http://schemas.microsoft.com/office/drawing/2014/main" val="908531562"/>
                    </a:ext>
                  </a:extLst>
                </a:gridCol>
                <a:gridCol w="3383531">
                  <a:extLst>
                    <a:ext uri="{9D8B030D-6E8A-4147-A177-3AD203B41FA5}">
                      <a16:colId xmlns:a16="http://schemas.microsoft.com/office/drawing/2014/main" val="3614280366"/>
                    </a:ext>
                  </a:extLst>
                </a:gridCol>
              </a:tblGrid>
              <a:tr h="473023">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Time</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Topic</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Presenter</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60699070"/>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Technical Orientation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TechNet-21 Team</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80738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Welcome remarks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WHO</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9109150"/>
                  </a:ext>
                </a:extLst>
              </a:tr>
              <a:tr h="425388">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Introduction to the Situation Analysis and why it is useful</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Jose </a:t>
                      </a:r>
                      <a:r>
                        <a:rPr lang="en-US" sz="1600" dirty="0" err="1">
                          <a:solidFill>
                            <a:schemeClr val="bg1">
                              <a:lumMod val="85000"/>
                            </a:schemeClr>
                          </a:solidFill>
                          <a:effectLst/>
                          <a:latin typeface="Calibri" panose="020F0502020204030204" pitchFamily="34" charset="0"/>
                          <a:cs typeface="Calibri" panose="020F0502020204030204" pitchFamily="34" charset="0"/>
                        </a:rPr>
                        <a:t>Biey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143199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Overview of steps of the review and use-cases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Dijana Spasenoska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2324861"/>
                  </a:ext>
                </a:extLst>
              </a:tr>
              <a:tr h="381416">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5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a:t>
                      </a:r>
                      <a:r>
                        <a:rPr lang="en-US" sz="1600" dirty="0" err="1">
                          <a:solidFill>
                            <a:sysClr val="windowText" lastClr="000000"/>
                          </a:solidFill>
                          <a:effectLst/>
                          <a:latin typeface="Calibri" panose="020F0502020204030204" pitchFamily="34" charset="0"/>
                          <a:cs typeface="Calibri" panose="020F0502020204030204" pitchFamily="34" charset="0"/>
                        </a:rPr>
                        <a:t>Programme</a:t>
                      </a:r>
                      <a:r>
                        <a:rPr lang="en-US" sz="1600" dirty="0">
                          <a:solidFill>
                            <a:sysClr val="windowText" lastClr="000000"/>
                          </a:solidFill>
                          <a:effectLst/>
                          <a:latin typeface="Calibri" panose="020F0502020204030204" pitchFamily="34" charset="0"/>
                          <a:cs typeface="Calibri" panose="020F0502020204030204" pitchFamily="34" charset="0"/>
                        </a:rPr>
                        <a:t> reviews and Recovery</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Samir </a:t>
                      </a:r>
                      <a:r>
                        <a:rPr lang="en-US" sz="1600" dirty="0" err="1">
                          <a:solidFill>
                            <a:sysClr val="windowText" lastClr="000000"/>
                          </a:solidFill>
                          <a:effectLst/>
                          <a:latin typeface="Calibri" panose="020F0502020204030204" pitchFamily="34" charset="0"/>
                          <a:cs typeface="Calibri" panose="020F0502020204030204" pitchFamily="34" charset="0"/>
                        </a:rPr>
                        <a:t>Sodha</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6954115"/>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Liberia in the context of EPI Review</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Adolphus Clarke</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73470982"/>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Togo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Robert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Adjeoda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3029314200"/>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Cote d’Ivoire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Diabete</a:t>
                      </a: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Tiyaou</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261516"/>
                  </a:ext>
                </a:extLst>
              </a:tr>
              <a:tr h="402987">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20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Questions and Answers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All participants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1059433017"/>
                  </a:ext>
                </a:extLst>
              </a:tr>
            </a:tbl>
          </a:graphicData>
        </a:graphic>
      </p:graphicFrame>
    </p:spTree>
    <p:extLst>
      <p:ext uri="{BB962C8B-B14F-4D97-AF65-F5344CB8AC3E}">
        <p14:creationId xmlns:p14="http://schemas.microsoft.com/office/powerpoint/2010/main" val="169545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49E2C5A-3201-AC48-85AC-291D183EB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
        <p:nvSpPr>
          <p:cNvPr id="2" name="Footer Placeholder 1">
            <a:extLst>
              <a:ext uri="{FF2B5EF4-FFF2-40B4-BE49-F238E27FC236}">
                <a16:creationId xmlns:a16="http://schemas.microsoft.com/office/drawing/2014/main" id="{A93F8DBA-31C1-B64B-B49D-ECD0B9F1ECBF}"/>
              </a:ext>
            </a:extLst>
          </p:cNvPr>
          <p:cNvSpPr>
            <a:spLocks noGrp="1"/>
          </p:cNvSpPr>
          <p:nvPr>
            <p:ph type="ftr" sz="quarter" idx="13"/>
          </p:nvPr>
        </p:nvSpPr>
        <p:spPr>
          <a:xfrm>
            <a:off x="2554158" y="6225493"/>
            <a:ext cx="1314891" cy="168059"/>
          </a:xfrm>
        </p:spPr>
        <p:txBody>
          <a:bodyPr/>
          <a:lstStyle/>
          <a:p>
            <a:r>
              <a:rPr lang="en-GB" sz="1092">
                <a:latin typeface="Poppins Medium" pitchFamily="2" charset="77"/>
                <a:cs typeface="Poppins Medium" pitchFamily="2" charset="77"/>
              </a:rPr>
              <a:t>WUENIC 2021</a:t>
            </a:r>
          </a:p>
        </p:txBody>
      </p:sp>
      <p:sp>
        <p:nvSpPr>
          <p:cNvPr id="10" name="Text Placeholder 2">
            <a:extLst>
              <a:ext uri="{FF2B5EF4-FFF2-40B4-BE49-F238E27FC236}">
                <a16:creationId xmlns:a16="http://schemas.microsoft.com/office/drawing/2014/main" id="{9BE68484-960F-8149-AA0A-837190FEF782}"/>
              </a:ext>
            </a:extLst>
          </p:cNvPr>
          <p:cNvSpPr txBox="1">
            <a:spLocks/>
          </p:cNvSpPr>
          <p:nvPr/>
        </p:nvSpPr>
        <p:spPr>
          <a:xfrm>
            <a:off x="506789" y="1595040"/>
            <a:ext cx="3493257" cy="3798917"/>
          </a:xfrm>
          <a:prstGeom prst="rect">
            <a:avLst/>
          </a:prstGeom>
        </p:spPr>
        <p:txBody>
          <a:bodyPr vert="horz" wrap="square" lIns="0" tIns="0" rIns="0" bIns="0" rtlCol="0" anchor="t" anchorCtr="0">
            <a:noAutofit/>
          </a:bodyPr>
          <a:lstStyle>
            <a:defPPr>
              <a:defRPr lang="en-US"/>
            </a:defPPr>
            <a:lvl1pPr marL="0" marR="0" indent="0" algn="l" defTabSz="914400" rtl="0" eaLnBrk="1" fontAlgn="auto" latinLnBrk="0" hangingPunct="1">
              <a:lnSpc>
                <a:spcPts val="2220"/>
              </a:lnSpc>
              <a:spcBef>
                <a:spcPts val="1000"/>
              </a:spcBef>
              <a:spcAft>
                <a:spcPts val="300"/>
              </a:spcAft>
              <a:buClrTx/>
              <a:buSzPct val="75000"/>
              <a:buFontTx/>
              <a:buNone/>
              <a:tabLst/>
              <a:defRPr sz="1850" b="0" i="0" kern="1200">
                <a:solidFill>
                  <a:schemeClr val="tx1"/>
                </a:solidFill>
                <a:latin typeface="Poppins Light" pitchFamily="2" charset="77"/>
                <a:ea typeface="+mn-ea"/>
                <a:cs typeface="Poppins Light"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54492">
              <a:lnSpc>
                <a:spcPts val="1346"/>
              </a:lnSpc>
              <a:spcBef>
                <a:spcPts val="606"/>
              </a:spcBef>
              <a:spcAft>
                <a:spcPts val="182"/>
              </a:spcAft>
            </a:pPr>
            <a:endParaRPr lang="en-GB" sz="1122">
              <a:solidFill>
                <a:srgbClr val="000000"/>
              </a:solidFill>
            </a:endParaRPr>
          </a:p>
        </p:txBody>
      </p:sp>
      <p:sp>
        <p:nvSpPr>
          <p:cNvPr id="13" name="Text Placeholder 2">
            <a:extLst>
              <a:ext uri="{FF2B5EF4-FFF2-40B4-BE49-F238E27FC236}">
                <a16:creationId xmlns:a16="http://schemas.microsoft.com/office/drawing/2014/main" id="{7867E69D-F230-9347-A3B6-26C3AA8A09B2}"/>
              </a:ext>
            </a:extLst>
          </p:cNvPr>
          <p:cNvSpPr txBox="1">
            <a:spLocks/>
          </p:cNvSpPr>
          <p:nvPr/>
        </p:nvSpPr>
        <p:spPr>
          <a:xfrm>
            <a:off x="511970" y="2127660"/>
            <a:ext cx="3313413" cy="3318595"/>
          </a:xfrm>
          <a:prstGeom prst="rect">
            <a:avLst/>
          </a:prstGeom>
        </p:spPr>
        <p:txBody>
          <a:bodyPr vert="horz" wrap="square" lIns="0" tIns="0" rIns="0" bIns="0" rtlCol="0" anchor="t" anchorCtr="0">
            <a:noAutofit/>
          </a:bodyPr>
          <a:lstStyle>
            <a:defPPr>
              <a:defRPr lang="en-US"/>
            </a:defPPr>
            <a:lvl1pPr marL="0" marR="0" indent="0" algn="l" defTabSz="914400" rtl="0" eaLnBrk="1" fontAlgn="auto" latinLnBrk="0" hangingPunct="1">
              <a:lnSpc>
                <a:spcPts val="2220"/>
              </a:lnSpc>
              <a:spcBef>
                <a:spcPts val="1000"/>
              </a:spcBef>
              <a:spcAft>
                <a:spcPts val="300"/>
              </a:spcAft>
              <a:buClrTx/>
              <a:buSzPct val="75000"/>
              <a:buFontTx/>
              <a:buNone/>
              <a:tabLst/>
              <a:defRPr sz="1850" b="0" i="0" kern="1200">
                <a:solidFill>
                  <a:schemeClr val="tx1"/>
                </a:solidFill>
                <a:latin typeface="Poppins Light" pitchFamily="2" charset="77"/>
                <a:ea typeface="+mn-ea"/>
                <a:cs typeface="Poppins Light"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54492">
              <a:lnSpc>
                <a:spcPts val="1346"/>
              </a:lnSpc>
              <a:spcBef>
                <a:spcPts val="606"/>
              </a:spcBef>
              <a:spcAft>
                <a:spcPts val="182"/>
              </a:spcAft>
            </a:pPr>
            <a:r>
              <a:rPr lang="en-GB" sz="1031">
                <a:solidFill>
                  <a:srgbClr val="000000"/>
                </a:solidFill>
                <a:latin typeface="Poppins Medium" pitchFamily="2" charset="77"/>
                <a:cs typeface="Poppins Medium" pitchFamily="2" charset="77"/>
              </a:rPr>
              <a:t>Coverage of the third dose of diphtheria, tetanus, and pertussis vaccine (DTP-3) dropped a further 2% compared 2020, to 81% in 2021, leaving 25 million children vulnerable to vaccine-preventable diseases​</a:t>
            </a:r>
          </a:p>
          <a:p>
            <a:pPr defTabSz="554492">
              <a:lnSpc>
                <a:spcPts val="1346"/>
              </a:lnSpc>
              <a:spcBef>
                <a:spcPts val="606"/>
              </a:spcBef>
              <a:spcAft>
                <a:spcPts val="182"/>
              </a:spcAft>
            </a:pPr>
            <a:r>
              <a:rPr lang="en-GB" sz="970">
                <a:solidFill>
                  <a:srgbClr val="000000"/>
                </a:solidFill>
              </a:rPr>
              <a:t>The Immunization Agenda 2030 aims to make vaccination available to everyone, everywhere, by 2030. The Covid-19 pandemic, associated disruptions, and Covid-19 vaccination efforts have strained health systems in 2020 and 2021, resulting in 25 million children missing out on vaccination, 6 million more than in 2019 and the highest number since 2008. The number of children missing out on any vaccination - “zero-dose children” – increased by 5 million in 2021 compared with 2019, going from 13 to 18 million.</a:t>
            </a:r>
          </a:p>
          <a:p>
            <a:pPr defTabSz="554492">
              <a:lnSpc>
                <a:spcPts val="1346"/>
              </a:lnSpc>
              <a:spcBef>
                <a:spcPts val="606"/>
              </a:spcBef>
              <a:spcAft>
                <a:spcPts val="182"/>
              </a:spcAft>
            </a:pPr>
            <a:r>
              <a:rPr lang="en-GB" sz="849" i="1">
                <a:solidFill>
                  <a:srgbClr val="000000"/>
                </a:solidFill>
              </a:rPr>
              <a:t>In this analysis, zero-dose children are those who lack any dose of DTP. Under-vaccinated are those who received one dose, but not a third protective dose.</a:t>
            </a:r>
          </a:p>
        </p:txBody>
      </p:sp>
      <p:grpSp>
        <p:nvGrpSpPr>
          <p:cNvPr id="6" name="Group 5">
            <a:extLst>
              <a:ext uri="{FF2B5EF4-FFF2-40B4-BE49-F238E27FC236}">
                <a16:creationId xmlns:a16="http://schemas.microsoft.com/office/drawing/2014/main" id="{0EB907EE-D834-DD71-C28D-00623535AB6B}"/>
              </a:ext>
            </a:extLst>
          </p:cNvPr>
          <p:cNvGrpSpPr/>
          <p:nvPr/>
        </p:nvGrpSpPr>
        <p:grpSpPr>
          <a:xfrm>
            <a:off x="1149473" y="5680444"/>
            <a:ext cx="2065842" cy="283656"/>
            <a:chOff x="1773530" y="9367473"/>
            <a:chExt cx="3406727" cy="467770"/>
          </a:xfrm>
        </p:grpSpPr>
        <p:pic>
          <p:nvPicPr>
            <p:cNvPr id="8" name="Picture 7">
              <a:extLst>
                <a:ext uri="{FF2B5EF4-FFF2-40B4-BE49-F238E27FC236}">
                  <a16:creationId xmlns:a16="http://schemas.microsoft.com/office/drawing/2014/main" id="{431C6684-5AEF-904B-B74D-848B85752C27}"/>
                </a:ext>
              </a:extLst>
            </p:cNvPr>
            <p:cNvPicPr>
              <a:picLocks noChangeAspect="1"/>
            </p:cNvPicPr>
            <p:nvPr/>
          </p:nvPicPr>
          <p:blipFill>
            <a:blip r:embed="rId3"/>
            <a:stretch>
              <a:fillRect/>
            </a:stretch>
          </p:blipFill>
          <p:spPr>
            <a:xfrm>
              <a:off x="3678794" y="9399091"/>
              <a:ext cx="1501463" cy="360000"/>
            </a:xfrm>
            <a:prstGeom prst="rect">
              <a:avLst/>
            </a:prstGeom>
          </p:spPr>
        </p:pic>
        <p:pic>
          <p:nvPicPr>
            <p:cNvPr id="9" name="Picture 8">
              <a:extLst>
                <a:ext uri="{FF2B5EF4-FFF2-40B4-BE49-F238E27FC236}">
                  <a16:creationId xmlns:a16="http://schemas.microsoft.com/office/drawing/2014/main" id="{1C6063D9-C4B5-6442-8328-EE3A20542244}"/>
                </a:ext>
              </a:extLst>
            </p:cNvPr>
            <p:cNvPicPr>
              <a:picLocks noChangeAspect="1"/>
            </p:cNvPicPr>
            <p:nvPr/>
          </p:nvPicPr>
          <p:blipFill>
            <a:blip r:embed="rId4"/>
            <a:stretch>
              <a:fillRect/>
            </a:stretch>
          </p:blipFill>
          <p:spPr>
            <a:xfrm>
              <a:off x="1773530" y="9367473"/>
              <a:ext cx="1508124" cy="467770"/>
            </a:xfrm>
            <a:prstGeom prst="rect">
              <a:avLst/>
            </a:prstGeom>
          </p:spPr>
        </p:pic>
      </p:grpSp>
      <p:sp>
        <p:nvSpPr>
          <p:cNvPr id="3" name="Title 10">
            <a:extLst>
              <a:ext uri="{FF2B5EF4-FFF2-40B4-BE49-F238E27FC236}">
                <a16:creationId xmlns:a16="http://schemas.microsoft.com/office/drawing/2014/main" id="{2260250B-1649-932F-C21B-47DFFE6584C1}"/>
              </a:ext>
            </a:extLst>
          </p:cNvPr>
          <p:cNvSpPr txBox="1">
            <a:spLocks/>
          </p:cNvSpPr>
          <p:nvPr/>
        </p:nvSpPr>
        <p:spPr>
          <a:xfrm>
            <a:off x="506789" y="310166"/>
            <a:ext cx="3493257" cy="1564132"/>
          </a:xfrm>
          <a:prstGeom prst="rect">
            <a:avLst/>
          </a:prstGeom>
        </p:spPr>
        <p:txBody>
          <a:bodyPr vert="horz" lIns="0" tIns="0" rIns="0" bIns="0" rtlCol="0" anchor="t" anchorCtr="0">
            <a:noAutofit/>
          </a:bodyPr>
          <a:lstStyle>
            <a:lvl1pPr algn="l" defTabSz="914400" rtl="0" eaLnBrk="1" latinLnBrk="0" hangingPunct="1">
              <a:lnSpc>
                <a:spcPts val="2456"/>
              </a:lnSpc>
              <a:spcBef>
                <a:spcPct val="0"/>
              </a:spcBef>
              <a:buNone/>
              <a:defRPr sz="2062" kern="1200">
                <a:solidFill>
                  <a:schemeClr val="tx1"/>
                </a:solidFill>
                <a:latin typeface="+mj-lt"/>
                <a:ea typeface="+mj-ea"/>
                <a:cs typeface="+mj-cs"/>
              </a:defRPr>
            </a:lvl1pPr>
          </a:lstStyle>
          <a:p>
            <a:r>
              <a:rPr lang="en-GB" sz="1940" b="1" dirty="0">
                <a:solidFill>
                  <a:prstClr val="black"/>
                </a:solidFill>
                <a:cs typeface="Poppins" pitchFamily="2" charset="77"/>
              </a:rPr>
              <a:t>25 million children were un-or under-vaccinated in 2021, 2 million more than in 2020, and 6 million more than in 2019</a:t>
            </a:r>
          </a:p>
        </p:txBody>
      </p:sp>
    </p:spTree>
    <p:extLst>
      <p:ext uri="{BB962C8B-B14F-4D97-AF65-F5344CB8AC3E}">
        <p14:creationId xmlns:p14="http://schemas.microsoft.com/office/powerpoint/2010/main" val="345597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BD13-2F64-4777-A8ED-B62CC040C0B8}"/>
              </a:ext>
            </a:extLst>
          </p:cNvPr>
          <p:cNvSpPr>
            <a:spLocks noGrp="1"/>
          </p:cNvSpPr>
          <p:nvPr>
            <p:ph type="title"/>
          </p:nvPr>
        </p:nvSpPr>
        <p:spPr/>
        <p:txBody>
          <a:bodyPr/>
          <a:lstStyle/>
          <a:p>
            <a:r>
              <a:rPr lang="en-US" b="1" dirty="0">
                <a:solidFill>
                  <a:schemeClr val="bg1"/>
                </a:solidFill>
              </a:rPr>
              <a:t>Agenda</a:t>
            </a:r>
          </a:p>
        </p:txBody>
      </p:sp>
      <p:graphicFrame>
        <p:nvGraphicFramePr>
          <p:cNvPr id="5" name="Table 4">
            <a:extLst>
              <a:ext uri="{FF2B5EF4-FFF2-40B4-BE49-F238E27FC236}">
                <a16:creationId xmlns:a16="http://schemas.microsoft.com/office/drawing/2014/main" id="{F3F46115-AB62-E119-9A42-977A0FD80DE4}"/>
              </a:ext>
            </a:extLst>
          </p:cNvPr>
          <p:cNvGraphicFramePr>
            <a:graphicFrameLocks noGrp="1"/>
          </p:cNvGraphicFramePr>
          <p:nvPr>
            <p:extLst>
              <p:ext uri="{D42A27DB-BD31-4B8C-83A1-F6EECF244321}">
                <p14:modId xmlns:p14="http://schemas.microsoft.com/office/powerpoint/2010/main" val="3970837872"/>
              </p:ext>
            </p:extLst>
          </p:nvPr>
        </p:nvGraphicFramePr>
        <p:xfrm>
          <a:off x="1021829" y="1824469"/>
          <a:ext cx="10148341" cy="4246131"/>
        </p:xfrm>
        <a:graphic>
          <a:graphicData uri="http://schemas.openxmlformats.org/drawingml/2006/table">
            <a:tbl>
              <a:tblPr firstRow="1" firstCol="1" bandRow="1">
                <a:tableStyleId>{5C22544A-7EE6-4342-B048-85BDC9FD1C3A}</a:tableStyleId>
              </a:tblPr>
              <a:tblGrid>
                <a:gridCol w="1112826">
                  <a:extLst>
                    <a:ext uri="{9D8B030D-6E8A-4147-A177-3AD203B41FA5}">
                      <a16:colId xmlns:a16="http://schemas.microsoft.com/office/drawing/2014/main" val="2514857778"/>
                    </a:ext>
                  </a:extLst>
                </a:gridCol>
                <a:gridCol w="5651984">
                  <a:extLst>
                    <a:ext uri="{9D8B030D-6E8A-4147-A177-3AD203B41FA5}">
                      <a16:colId xmlns:a16="http://schemas.microsoft.com/office/drawing/2014/main" val="908531562"/>
                    </a:ext>
                  </a:extLst>
                </a:gridCol>
                <a:gridCol w="3383531">
                  <a:extLst>
                    <a:ext uri="{9D8B030D-6E8A-4147-A177-3AD203B41FA5}">
                      <a16:colId xmlns:a16="http://schemas.microsoft.com/office/drawing/2014/main" val="3614280366"/>
                    </a:ext>
                  </a:extLst>
                </a:gridCol>
              </a:tblGrid>
              <a:tr h="473023">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Time</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Topic</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Presenter</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60699070"/>
                  </a:ext>
                </a:extLst>
              </a:tr>
              <a:tr h="473023">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5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Technical Orientation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TechNet-21 Team</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807382"/>
                  </a:ext>
                </a:extLst>
              </a:tr>
              <a:tr h="473023">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5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Welcome remarks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WHO</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9109150"/>
                  </a:ext>
                </a:extLst>
              </a:tr>
              <a:tr h="425388">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10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Introduction to the Situation Analysis and why it is useful</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Jose </a:t>
                      </a:r>
                      <a:r>
                        <a:rPr lang="en-US" sz="1600" dirty="0" err="1">
                          <a:solidFill>
                            <a:sysClr val="windowText" lastClr="000000"/>
                          </a:solidFill>
                          <a:effectLst/>
                          <a:latin typeface="Calibri" panose="020F0502020204030204" pitchFamily="34" charset="0"/>
                          <a:cs typeface="Calibri" panose="020F0502020204030204" pitchFamily="34" charset="0"/>
                        </a:rPr>
                        <a:t>Biey</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1431992"/>
                  </a:ext>
                </a:extLst>
              </a:tr>
              <a:tr h="473023">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15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Overview of steps of the review and use-cases</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Dijana Spasenoska</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2324861"/>
                  </a:ext>
                </a:extLst>
              </a:tr>
              <a:tr h="381416">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5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a:t>
                      </a:r>
                      <a:r>
                        <a:rPr lang="en-US" sz="1600" dirty="0" err="1">
                          <a:solidFill>
                            <a:sysClr val="windowText" lastClr="000000"/>
                          </a:solidFill>
                          <a:effectLst/>
                          <a:latin typeface="Calibri" panose="020F0502020204030204" pitchFamily="34" charset="0"/>
                          <a:cs typeface="Calibri" panose="020F0502020204030204" pitchFamily="34" charset="0"/>
                        </a:rPr>
                        <a:t>Programme</a:t>
                      </a:r>
                      <a:r>
                        <a:rPr lang="en-US" sz="1600" dirty="0">
                          <a:solidFill>
                            <a:sysClr val="windowText" lastClr="000000"/>
                          </a:solidFill>
                          <a:effectLst/>
                          <a:latin typeface="Calibri" panose="020F0502020204030204" pitchFamily="34" charset="0"/>
                          <a:cs typeface="Calibri" panose="020F0502020204030204" pitchFamily="34" charset="0"/>
                        </a:rPr>
                        <a:t> reviews and Recovery</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Samir </a:t>
                      </a:r>
                      <a:r>
                        <a:rPr lang="en-US" sz="1600" dirty="0" err="1">
                          <a:solidFill>
                            <a:sysClr val="windowText" lastClr="000000"/>
                          </a:solidFill>
                          <a:effectLst/>
                          <a:latin typeface="Calibri" panose="020F0502020204030204" pitchFamily="34" charset="0"/>
                          <a:cs typeface="Calibri" panose="020F0502020204030204" pitchFamily="34" charset="0"/>
                        </a:rPr>
                        <a:t>Sodha</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6954115"/>
                  </a:ext>
                </a:extLst>
              </a:tr>
              <a:tr h="381416">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10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Country experience: Liberia in the context of EPI Review</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Adolphus Clarke</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73470982"/>
                  </a:ext>
                </a:extLst>
              </a:tr>
              <a:tr h="381416">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effectLst/>
                          <a:latin typeface="Calibri" panose="020F0502020204030204" pitchFamily="34" charset="0"/>
                          <a:cs typeface="Calibri" panose="020F0502020204030204" pitchFamily="34" charset="0"/>
                        </a:rPr>
                        <a:t>• Country experience: Togo in the context of NIS</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Robert </a:t>
                      </a:r>
                      <a:r>
                        <a:rPr lang="en-GB" sz="1600" dirty="0" err="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Adjeoda</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3029314200"/>
                  </a:ext>
                </a:extLst>
              </a:tr>
              <a:tr h="381416">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effectLst/>
                          <a:latin typeface="Calibri" panose="020F0502020204030204" pitchFamily="34" charset="0"/>
                          <a:cs typeface="Calibri" panose="020F0502020204030204" pitchFamily="34" charset="0"/>
                        </a:rPr>
                        <a:t>• Country experience: Cote d’Ivoire in the context of NIS</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sz="1600" dirty="0" err="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Diabete</a:t>
                      </a:r>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Tiyaou</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261516"/>
                  </a:ext>
                </a:extLst>
              </a:tr>
              <a:tr h="402987">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20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Questions and Answers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All participants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1059433017"/>
                  </a:ext>
                </a:extLst>
              </a:tr>
            </a:tbl>
          </a:graphicData>
        </a:graphic>
      </p:graphicFrame>
    </p:spTree>
    <p:extLst>
      <p:ext uri="{BB962C8B-B14F-4D97-AF65-F5344CB8AC3E}">
        <p14:creationId xmlns:p14="http://schemas.microsoft.com/office/powerpoint/2010/main" val="3165156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3F8DBA-31C1-B64B-B49D-ECD0B9F1ECBF}"/>
              </a:ext>
            </a:extLst>
          </p:cNvPr>
          <p:cNvSpPr>
            <a:spLocks noGrp="1"/>
          </p:cNvSpPr>
          <p:nvPr>
            <p:ph type="ftr" sz="quarter" idx="13"/>
          </p:nvPr>
        </p:nvSpPr>
        <p:spPr>
          <a:xfrm>
            <a:off x="2554158" y="6225493"/>
            <a:ext cx="1314891" cy="168059"/>
          </a:xfrm>
        </p:spPr>
        <p:txBody>
          <a:bodyPr/>
          <a:lstStyle/>
          <a:p>
            <a:r>
              <a:rPr lang="en-GB" sz="1092">
                <a:latin typeface="Poppins Medium" pitchFamily="2" charset="77"/>
                <a:cs typeface="Poppins Medium" pitchFamily="2" charset="77"/>
              </a:rPr>
              <a:t>WUENIC 2021</a:t>
            </a:r>
          </a:p>
        </p:txBody>
      </p:sp>
      <p:sp>
        <p:nvSpPr>
          <p:cNvPr id="11" name="Title 10">
            <a:extLst>
              <a:ext uri="{FF2B5EF4-FFF2-40B4-BE49-F238E27FC236}">
                <a16:creationId xmlns:a16="http://schemas.microsoft.com/office/drawing/2014/main" id="{7D9351C6-DC27-214A-9169-EE7C68678DD6}"/>
              </a:ext>
            </a:extLst>
          </p:cNvPr>
          <p:cNvSpPr>
            <a:spLocks noGrp="1"/>
          </p:cNvSpPr>
          <p:nvPr>
            <p:ph type="ctrTitle"/>
          </p:nvPr>
        </p:nvSpPr>
        <p:spPr>
          <a:xfrm>
            <a:off x="506789" y="467567"/>
            <a:ext cx="3976311" cy="1473159"/>
          </a:xfrm>
        </p:spPr>
        <p:txBody>
          <a:bodyPr/>
          <a:lstStyle/>
          <a:p>
            <a:r>
              <a:rPr lang="en-GB" sz="1940" b="1" dirty="0">
                <a:latin typeface="Poppins" pitchFamily="2" charset="77"/>
                <a:cs typeface="Poppins" pitchFamily="2" charset="77"/>
              </a:rPr>
              <a:t>Compared with 2019, the number of zero-dose children increased sharply in the African region during the pandemic (2019 vs. 2021) </a:t>
            </a:r>
          </a:p>
        </p:txBody>
      </p:sp>
      <p:sp>
        <p:nvSpPr>
          <p:cNvPr id="10" name="Text Placeholder 2">
            <a:extLst>
              <a:ext uri="{FF2B5EF4-FFF2-40B4-BE49-F238E27FC236}">
                <a16:creationId xmlns:a16="http://schemas.microsoft.com/office/drawing/2014/main" id="{9BE68484-960F-8149-AA0A-837190FEF782}"/>
              </a:ext>
            </a:extLst>
          </p:cNvPr>
          <p:cNvSpPr txBox="1">
            <a:spLocks/>
          </p:cNvSpPr>
          <p:nvPr/>
        </p:nvSpPr>
        <p:spPr>
          <a:xfrm>
            <a:off x="506789" y="1595040"/>
            <a:ext cx="3493257" cy="3798917"/>
          </a:xfrm>
          <a:prstGeom prst="rect">
            <a:avLst/>
          </a:prstGeom>
        </p:spPr>
        <p:txBody>
          <a:bodyPr vert="horz" wrap="square" lIns="0" tIns="0" rIns="0" bIns="0" rtlCol="0" anchor="t" anchorCtr="0">
            <a:noAutofit/>
          </a:bodyPr>
          <a:lstStyle>
            <a:defPPr>
              <a:defRPr lang="en-US"/>
            </a:defPPr>
            <a:lvl1pPr marL="0" marR="0" indent="0" algn="l" defTabSz="914400" rtl="0" eaLnBrk="1" fontAlgn="auto" latinLnBrk="0" hangingPunct="1">
              <a:lnSpc>
                <a:spcPts val="2220"/>
              </a:lnSpc>
              <a:spcBef>
                <a:spcPts val="1000"/>
              </a:spcBef>
              <a:spcAft>
                <a:spcPts val="300"/>
              </a:spcAft>
              <a:buClrTx/>
              <a:buSzPct val="75000"/>
              <a:buFontTx/>
              <a:buNone/>
              <a:tabLst/>
              <a:defRPr sz="1850" b="0" i="0" kern="1200">
                <a:solidFill>
                  <a:schemeClr val="tx1"/>
                </a:solidFill>
                <a:latin typeface="Poppins Light" pitchFamily="2" charset="77"/>
                <a:ea typeface="+mn-ea"/>
                <a:cs typeface="Poppins Light"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54492">
              <a:lnSpc>
                <a:spcPts val="1346"/>
              </a:lnSpc>
              <a:spcBef>
                <a:spcPts val="606"/>
              </a:spcBef>
              <a:spcAft>
                <a:spcPts val="182"/>
              </a:spcAft>
            </a:pPr>
            <a:endParaRPr lang="en-GB" sz="1122">
              <a:solidFill>
                <a:srgbClr val="000000"/>
              </a:solidFill>
            </a:endParaRPr>
          </a:p>
        </p:txBody>
      </p:sp>
      <p:sp>
        <p:nvSpPr>
          <p:cNvPr id="14" name="Text Placeholder 2">
            <a:extLst>
              <a:ext uri="{FF2B5EF4-FFF2-40B4-BE49-F238E27FC236}">
                <a16:creationId xmlns:a16="http://schemas.microsoft.com/office/drawing/2014/main" id="{B3C62CD0-4682-25FD-8A15-AF01EBE50C7A}"/>
              </a:ext>
            </a:extLst>
          </p:cNvPr>
          <p:cNvSpPr txBox="1">
            <a:spLocks/>
          </p:cNvSpPr>
          <p:nvPr/>
        </p:nvSpPr>
        <p:spPr>
          <a:xfrm>
            <a:off x="506787" y="2311917"/>
            <a:ext cx="4208085" cy="3368527"/>
          </a:xfrm>
          <a:prstGeom prst="rect">
            <a:avLst/>
          </a:prstGeom>
        </p:spPr>
        <p:txBody>
          <a:bodyPr vert="horz" wrap="square" lIns="0" tIns="0" rIns="0" bIns="0" rtlCol="0" anchor="t" anchorCtr="0">
            <a:noAutofit/>
          </a:bodyPr>
          <a:lstStyle>
            <a:defPPr>
              <a:defRPr lang="en-US"/>
            </a:defPPr>
            <a:lvl1pPr marL="0" marR="0" indent="0" algn="l" defTabSz="914400" rtl="0" eaLnBrk="1" fontAlgn="auto" latinLnBrk="0" hangingPunct="1">
              <a:lnSpc>
                <a:spcPts val="2220"/>
              </a:lnSpc>
              <a:spcBef>
                <a:spcPts val="1000"/>
              </a:spcBef>
              <a:spcAft>
                <a:spcPts val="300"/>
              </a:spcAft>
              <a:buClrTx/>
              <a:buSzPct val="75000"/>
              <a:buFontTx/>
              <a:buNone/>
              <a:tabLst/>
              <a:defRPr sz="1850" b="0" i="0" kern="1200">
                <a:solidFill>
                  <a:schemeClr val="tx1"/>
                </a:solidFill>
                <a:latin typeface="Poppins Light" pitchFamily="2" charset="77"/>
                <a:ea typeface="+mn-ea"/>
                <a:cs typeface="Poppins Light"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54492">
              <a:lnSpc>
                <a:spcPts val="1346"/>
              </a:lnSpc>
              <a:spcBef>
                <a:spcPts val="606"/>
              </a:spcBef>
              <a:spcAft>
                <a:spcPts val="182"/>
              </a:spcAft>
            </a:pPr>
            <a:r>
              <a:rPr lang="en-GB" sz="1031" dirty="0">
                <a:solidFill>
                  <a:srgbClr val="000000"/>
                </a:solidFill>
                <a:latin typeface="Poppins Medium" pitchFamily="2" charset="77"/>
                <a:cs typeface="Poppins Medium" pitchFamily="2" charset="77"/>
              </a:rPr>
              <a:t>The number of zero-dose children – those never vaccinated with even a first dose of DTP-containing vaccine, increased by 17%, from 6.6 to 7.7 million. </a:t>
            </a:r>
          </a:p>
          <a:p>
            <a:pPr defTabSz="554492">
              <a:lnSpc>
                <a:spcPts val="1346"/>
              </a:lnSpc>
              <a:spcBef>
                <a:spcPts val="606"/>
              </a:spcBef>
              <a:spcAft>
                <a:spcPts val="182"/>
              </a:spcAft>
            </a:pPr>
            <a:r>
              <a:rPr lang="en-GB" sz="1031" dirty="0">
                <a:solidFill>
                  <a:srgbClr val="000000"/>
                </a:solidFill>
              </a:rPr>
              <a:t>7.7 million children were left out by immunization services in 2021. Almost all zero-dose children live in low- and middle-income countries</a:t>
            </a:r>
          </a:p>
          <a:p>
            <a:pPr defTabSz="554492">
              <a:lnSpc>
                <a:spcPts val="1346"/>
              </a:lnSpc>
              <a:spcBef>
                <a:spcPts val="606"/>
              </a:spcBef>
              <a:spcAft>
                <a:spcPts val="182"/>
              </a:spcAft>
            </a:pPr>
            <a:r>
              <a:rPr lang="en-GB" sz="849" i="1" dirty="0">
                <a:solidFill>
                  <a:srgbClr val="000000"/>
                </a:solidFill>
              </a:rPr>
              <a:t>In this analysis, zero-dose children are those who lack any dose of DTP. Under-vaccinated are those who received one dose, but not a third protective dose.</a:t>
            </a:r>
          </a:p>
        </p:txBody>
      </p:sp>
      <p:grpSp>
        <p:nvGrpSpPr>
          <p:cNvPr id="7" name="Group 6">
            <a:extLst>
              <a:ext uri="{FF2B5EF4-FFF2-40B4-BE49-F238E27FC236}">
                <a16:creationId xmlns:a16="http://schemas.microsoft.com/office/drawing/2014/main" id="{EFDE26F4-136C-577D-7D52-BBB8812AA702}"/>
              </a:ext>
            </a:extLst>
          </p:cNvPr>
          <p:cNvGrpSpPr/>
          <p:nvPr/>
        </p:nvGrpSpPr>
        <p:grpSpPr>
          <a:xfrm>
            <a:off x="1149473" y="5680444"/>
            <a:ext cx="2065842" cy="283656"/>
            <a:chOff x="1773530" y="9367473"/>
            <a:chExt cx="3406727" cy="467770"/>
          </a:xfrm>
        </p:grpSpPr>
        <p:pic>
          <p:nvPicPr>
            <p:cNvPr id="12" name="Picture 11">
              <a:extLst>
                <a:ext uri="{FF2B5EF4-FFF2-40B4-BE49-F238E27FC236}">
                  <a16:creationId xmlns:a16="http://schemas.microsoft.com/office/drawing/2014/main" id="{3FAE55D2-2596-9FF1-DB39-07051CB8CC94}"/>
                </a:ext>
              </a:extLst>
            </p:cNvPr>
            <p:cNvPicPr>
              <a:picLocks noChangeAspect="1"/>
            </p:cNvPicPr>
            <p:nvPr/>
          </p:nvPicPr>
          <p:blipFill>
            <a:blip r:embed="rId2"/>
            <a:stretch>
              <a:fillRect/>
            </a:stretch>
          </p:blipFill>
          <p:spPr>
            <a:xfrm>
              <a:off x="3678794" y="9399091"/>
              <a:ext cx="1501463" cy="360000"/>
            </a:xfrm>
            <a:prstGeom prst="rect">
              <a:avLst/>
            </a:prstGeom>
          </p:spPr>
        </p:pic>
        <p:pic>
          <p:nvPicPr>
            <p:cNvPr id="13" name="Picture 12">
              <a:extLst>
                <a:ext uri="{FF2B5EF4-FFF2-40B4-BE49-F238E27FC236}">
                  <a16:creationId xmlns:a16="http://schemas.microsoft.com/office/drawing/2014/main" id="{C01EFF17-CB8D-3232-523B-061384EBACCA}"/>
                </a:ext>
              </a:extLst>
            </p:cNvPr>
            <p:cNvPicPr>
              <a:picLocks noChangeAspect="1"/>
            </p:cNvPicPr>
            <p:nvPr/>
          </p:nvPicPr>
          <p:blipFill>
            <a:blip r:embed="rId3"/>
            <a:stretch>
              <a:fillRect/>
            </a:stretch>
          </p:blipFill>
          <p:spPr>
            <a:xfrm>
              <a:off x="1773530" y="9367473"/>
              <a:ext cx="1508124" cy="467770"/>
            </a:xfrm>
            <a:prstGeom prst="rect">
              <a:avLst/>
            </a:prstGeom>
          </p:spPr>
        </p:pic>
      </p:grpSp>
      <p:grpSp>
        <p:nvGrpSpPr>
          <p:cNvPr id="15" name="Group 14">
            <a:extLst>
              <a:ext uri="{FF2B5EF4-FFF2-40B4-BE49-F238E27FC236}">
                <a16:creationId xmlns:a16="http://schemas.microsoft.com/office/drawing/2014/main" id="{E0B79FC4-E42C-4C07-8291-EC4F1A4C39E5}"/>
              </a:ext>
            </a:extLst>
          </p:cNvPr>
          <p:cNvGrpSpPr/>
          <p:nvPr/>
        </p:nvGrpSpPr>
        <p:grpSpPr>
          <a:xfrm>
            <a:off x="5872344" y="467567"/>
            <a:ext cx="5398239" cy="6088576"/>
            <a:chOff x="3330371" y="721742"/>
            <a:chExt cx="5113342" cy="5783848"/>
          </a:xfrm>
        </p:grpSpPr>
        <p:pic>
          <p:nvPicPr>
            <p:cNvPr id="16" name="Picture 15">
              <a:extLst>
                <a:ext uri="{FF2B5EF4-FFF2-40B4-BE49-F238E27FC236}">
                  <a16:creationId xmlns:a16="http://schemas.microsoft.com/office/drawing/2014/main" id="{E0B5B392-A513-4139-9BDA-69E628C7D6E2}"/>
                </a:ext>
              </a:extLst>
            </p:cNvPr>
            <p:cNvPicPr>
              <a:picLocks noChangeAspect="1"/>
            </p:cNvPicPr>
            <p:nvPr/>
          </p:nvPicPr>
          <p:blipFill>
            <a:blip r:embed="rId4"/>
            <a:stretch>
              <a:fillRect/>
            </a:stretch>
          </p:blipFill>
          <p:spPr>
            <a:xfrm>
              <a:off x="3744504" y="721742"/>
              <a:ext cx="4699209" cy="5410160"/>
            </a:xfrm>
            <a:prstGeom prst="rect">
              <a:avLst/>
            </a:prstGeom>
          </p:spPr>
        </p:pic>
        <p:sp>
          <p:nvSpPr>
            <p:cNvPr id="17" name="TextBox 16">
              <a:extLst>
                <a:ext uri="{FF2B5EF4-FFF2-40B4-BE49-F238E27FC236}">
                  <a16:creationId xmlns:a16="http://schemas.microsoft.com/office/drawing/2014/main" id="{FDDD94A5-E669-461F-8A3B-AA9840137E8D}"/>
                </a:ext>
              </a:extLst>
            </p:cNvPr>
            <p:cNvSpPr txBox="1"/>
            <p:nvPr/>
          </p:nvSpPr>
          <p:spPr>
            <a:xfrm>
              <a:off x="4917057" y="6136258"/>
              <a:ext cx="3047181" cy="369332"/>
            </a:xfrm>
            <a:prstGeom prst="rect">
              <a:avLst/>
            </a:prstGeom>
            <a:noFill/>
          </p:spPr>
          <p:txBody>
            <a:bodyPr wrap="none" rtlCol="0">
              <a:spAutoFit/>
            </a:bodyPr>
            <a:lstStyle/>
            <a:p>
              <a:r>
                <a:rPr lang="en-GB" b="1" dirty="0"/>
                <a:t>2021</a:t>
              </a:r>
              <a:r>
                <a:rPr lang="en-GB" dirty="0"/>
                <a:t> zero dose prevalence (%)</a:t>
              </a:r>
              <a:endParaRPr lang="en-CH" dirty="0"/>
            </a:p>
          </p:txBody>
        </p:sp>
        <p:sp>
          <p:nvSpPr>
            <p:cNvPr id="18" name="TextBox 17">
              <a:extLst>
                <a:ext uri="{FF2B5EF4-FFF2-40B4-BE49-F238E27FC236}">
                  <a16:creationId xmlns:a16="http://schemas.microsoft.com/office/drawing/2014/main" id="{F227EED1-CFA0-4EC6-998F-24E670E34F94}"/>
                </a:ext>
              </a:extLst>
            </p:cNvPr>
            <p:cNvSpPr txBox="1"/>
            <p:nvPr/>
          </p:nvSpPr>
          <p:spPr>
            <a:xfrm rot="16200000">
              <a:off x="1991446" y="3244334"/>
              <a:ext cx="3047181" cy="369332"/>
            </a:xfrm>
            <a:prstGeom prst="rect">
              <a:avLst/>
            </a:prstGeom>
            <a:noFill/>
          </p:spPr>
          <p:txBody>
            <a:bodyPr wrap="none" rtlCol="0">
              <a:spAutoFit/>
            </a:bodyPr>
            <a:lstStyle/>
            <a:p>
              <a:r>
                <a:rPr lang="en-GB" b="1" dirty="0"/>
                <a:t>2019</a:t>
              </a:r>
              <a:r>
                <a:rPr lang="en-GB" dirty="0"/>
                <a:t> zero dose prevalence (%)</a:t>
              </a:r>
              <a:endParaRPr lang="en-CH" dirty="0"/>
            </a:p>
          </p:txBody>
        </p:sp>
      </p:grpSp>
    </p:spTree>
    <p:extLst>
      <p:ext uri="{BB962C8B-B14F-4D97-AF65-F5344CB8AC3E}">
        <p14:creationId xmlns:p14="http://schemas.microsoft.com/office/powerpoint/2010/main" val="239139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01C68-517C-BBE9-9B2F-795C38D55C61}"/>
              </a:ext>
            </a:extLst>
          </p:cNvPr>
          <p:cNvSpPr txBox="1"/>
          <p:nvPr/>
        </p:nvSpPr>
        <p:spPr>
          <a:xfrm>
            <a:off x="7216169" y="277513"/>
            <a:ext cx="302046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Univers" panose="020B0503020202020204" pitchFamily="34" charset="0"/>
                <a:ea typeface="+mn-ea"/>
                <a:cs typeface="Arial" panose="020B0604020202020204" pitchFamily="34" charset="0"/>
              </a:rPr>
              <a:t>Delivered through: </a:t>
            </a:r>
            <a:endParaRPr kumimoji="0" lang="en-TH" sz="1600" b="0" i="0" u="none" strike="noStrike" kern="1200" cap="none" spc="0" normalizeH="0" baseline="0" noProof="0">
              <a:ln>
                <a:noFill/>
              </a:ln>
              <a:solidFill>
                <a:prstClr val="black"/>
              </a:solidFill>
              <a:effectLst/>
              <a:uLnTx/>
              <a:uFillTx/>
              <a:latin typeface="Univers" panose="020B0503020202020204" pitchFamily="34" charset="0"/>
              <a:ea typeface="+mn-ea"/>
              <a:cs typeface="Arial" panose="020B0604020202020204" pitchFamily="34" charset="0"/>
            </a:endParaRPr>
          </a:p>
        </p:txBody>
      </p:sp>
      <p:grpSp>
        <p:nvGrpSpPr>
          <p:cNvPr id="50" name="Group 49">
            <a:extLst>
              <a:ext uri="{FF2B5EF4-FFF2-40B4-BE49-F238E27FC236}">
                <a16:creationId xmlns:a16="http://schemas.microsoft.com/office/drawing/2014/main" id="{78EB72E1-30BD-DCFD-AAFE-7C0942D0ECB7}"/>
              </a:ext>
            </a:extLst>
          </p:cNvPr>
          <p:cNvGrpSpPr/>
          <p:nvPr/>
        </p:nvGrpSpPr>
        <p:grpSpPr>
          <a:xfrm>
            <a:off x="6667833" y="3792196"/>
            <a:ext cx="5187228" cy="735888"/>
            <a:chOff x="8014736" y="2004834"/>
            <a:chExt cx="5187228" cy="735888"/>
          </a:xfrm>
        </p:grpSpPr>
        <p:sp>
          <p:nvSpPr>
            <p:cNvPr id="18" name="TextBox 17">
              <a:extLst>
                <a:ext uri="{FF2B5EF4-FFF2-40B4-BE49-F238E27FC236}">
                  <a16:creationId xmlns:a16="http://schemas.microsoft.com/office/drawing/2014/main" id="{DEA9C944-913A-C648-0882-2B5BA9654383}"/>
                </a:ext>
              </a:extLst>
            </p:cNvPr>
            <p:cNvSpPr txBox="1"/>
            <p:nvPr/>
          </p:nvSpPr>
          <p:spPr>
            <a:xfrm>
              <a:off x="8852735" y="2004834"/>
              <a:ext cx="434922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Univers" panose="020B0503020202020204" pitchFamily="34" charset="0"/>
                  <a:ea typeface="+mn-ea"/>
                  <a:cs typeface="+mn-cs"/>
                </a:rPr>
                <a:t>Tailored country response planning and implementation</a:t>
              </a:r>
            </a:p>
          </p:txBody>
        </p:sp>
        <p:grpSp>
          <p:nvGrpSpPr>
            <p:cNvPr id="39" name="Group 38">
              <a:extLst>
                <a:ext uri="{FF2B5EF4-FFF2-40B4-BE49-F238E27FC236}">
                  <a16:creationId xmlns:a16="http://schemas.microsoft.com/office/drawing/2014/main" id="{61D0F36E-7C05-95C4-6D17-4A8EB20ACB25}"/>
                </a:ext>
              </a:extLst>
            </p:cNvPr>
            <p:cNvGrpSpPr/>
            <p:nvPr/>
          </p:nvGrpSpPr>
          <p:grpSpPr>
            <a:xfrm>
              <a:off x="8014736" y="2066953"/>
              <a:ext cx="657726" cy="673769"/>
              <a:chOff x="8094299" y="2020627"/>
              <a:chExt cx="657726" cy="673769"/>
            </a:xfrm>
          </p:grpSpPr>
          <p:sp>
            <p:nvSpPr>
              <p:cNvPr id="34" name="Oval 33">
                <a:extLst>
                  <a:ext uri="{FF2B5EF4-FFF2-40B4-BE49-F238E27FC236}">
                    <a16:creationId xmlns:a16="http://schemas.microsoft.com/office/drawing/2014/main" id="{610AE524-F69F-D1FE-F4AC-CBF6DDA32965}"/>
                  </a:ext>
                </a:extLst>
              </p:cNvPr>
              <p:cNvSpPr/>
              <p:nvPr/>
            </p:nvSpPr>
            <p:spPr>
              <a:xfrm>
                <a:off x="8094299" y="2020627"/>
                <a:ext cx="657726" cy="67376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B4AE8445-C4CB-CB95-F00D-0C12FC2A58AD}"/>
                  </a:ext>
                </a:extLst>
              </p:cNvPr>
              <p:cNvPicPr>
                <a:picLocks noChangeAspect="1"/>
              </p:cNvPicPr>
              <p:nvPr/>
            </p:nvPicPr>
            <p:blipFill rotWithShape="1">
              <a:blip r:embed="rId3">
                <a:extLst>
                  <a:ext uri="{28A0092B-C50C-407E-A947-70E740481C1C}">
                    <a14:useLocalDpi xmlns:a14="http://schemas.microsoft.com/office/drawing/2010/main" val="0"/>
                  </a:ext>
                </a:extLst>
              </a:blip>
              <a:srcRect l="25667" t="26344" r="28788" b="29887"/>
              <a:stretch/>
            </p:blipFill>
            <p:spPr>
              <a:xfrm>
                <a:off x="8211874" y="2154455"/>
                <a:ext cx="422577" cy="406112"/>
              </a:xfrm>
              <a:prstGeom prst="rect">
                <a:avLst/>
              </a:prstGeom>
            </p:spPr>
          </p:pic>
        </p:grpSp>
      </p:grpSp>
      <p:grpSp>
        <p:nvGrpSpPr>
          <p:cNvPr id="51" name="Group 50">
            <a:extLst>
              <a:ext uri="{FF2B5EF4-FFF2-40B4-BE49-F238E27FC236}">
                <a16:creationId xmlns:a16="http://schemas.microsoft.com/office/drawing/2014/main" id="{6249C778-BCBE-6480-A8CA-6B38B13B73C0}"/>
              </a:ext>
            </a:extLst>
          </p:cNvPr>
          <p:cNvGrpSpPr/>
          <p:nvPr/>
        </p:nvGrpSpPr>
        <p:grpSpPr>
          <a:xfrm>
            <a:off x="6667833" y="1904350"/>
            <a:ext cx="4083411" cy="673769"/>
            <a:chOff x="8014736" y="1185358"/>
            <a:chExt cx="4083411" cy="673769"/>
          </a:xfrm>
        </p:grpSpPr>
        <p:sp>
          <p:nvSpPr>
            <p:cNvPr id="10" name="TextBox 9">
              <a:extLst>
                <a:ext uri="{FF2B5EF4-FFF2-40B4-BE49-F238E27FC236}">
                  <a16:creationId xmlns:a16="http://schemas.microsoft.com/office/drawing/2014/main" id="{32A93270-E072-72AC-265D-9606367D1954}"/>
                </a:ext>
              </a:extLst>
            </p:cNvPr>
            <p:cNvSpPr txBox="1"/>
            <p:nvPr/>
          </p:nvSpPr>
          <p:spPr>
            <a:xfrm>
              <a:off x="8852735" y="1383743"/>
              <a:ext cx="324541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panose="020B0503020202020204" pitchFamily="34" charset="0"/>
                  <a:ea typeface="+mn-ea"/>
                  <a:cs typeface="+mn-cs"/>
                </a:rPr>
                <a:t>Advocacy and partnerships</a:t>
              </a:r>
            </a:p>
          </p:txBody>
        </p:sp>
        <p:grpSp>
          <p:nvGrpSpPr>
            <p:cNvPr id="40" name="Group 39">
              <a:extLst>
                <a:ext uri="{FF2B5EF4-FFF2-40B4-BE49-F238E27FC236}">
                  <a16:creationId xmlns:a16="http://schemas.microsoft.com/office/drawing/2014/main" id="{270B09A4-AA15-4912-7733-E0120A9CEB9F}"/>
                </a:ext>
              </a:extLst>
            </p:cNvPr>
            <p:cNvGrpSpPr/>
            <p:nvPr/>
          </p:nvGrpSpPr>
          <p:grpSpPr>
            <a:xfrm>
              <a:off x="8014736" y="1185358"/>
              <a:ext cx="657726" cy="673769"/>
              <a:chOff x="8035756" y="1173687"/>
              <a:chExt cx="657726" cy="673769"/>
            </a:xfrm>
          </p:grpSpPr>
          <p:sp>
            <p:nvSpPr>
              <p:cNvPr id="29" name="Oval 28">
                <a:extLst>
                  <a:ext uri="{FF2B5EF4-FFF2-40B4-BE49-F238E27FC236}">
                    <a16:creationId xmlns:a16="http://schemas.microsoft.com/office/drawing/2014/main" id="{C03B8F8B-480A-CDA9-742F-44B079C5180B}"/>
                  </a:ext>
                </a:extLst>
              </p:cNvPr>
              <p:cNvSpPr/>
              <p:nvPr/>
            </p:nvSpPr>
            <p:spPr>
              <a:xfrm>
                <a:off x="8035756" y="1173687"/>
                <a:ext cx="657726" cy="67376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964A3415-CBC4-3D2D-C73C-A5C629AF1F5E}"/>
                  </a:ext>
                </a:extLst>
              </p:cNvPr>
              <p:cNvPicPr>
                <a:picLocks noChangeAspect="1"/>
              </p:cNvPicPr>
              <p:nvPr/>
            </p:nvPicPr>
            <p:blipFill rotWithShape="1">
              <a:blip r:embed="rId4">
                <a:extLst>
                  <a:ext uri="{28A0092B-C50C-407E-A947-70E740481C1C}">
                    <a14:useLocalDpi xmlns:a14="http://schemas.microsoft.com/office/drawing/2010/main" val="0"/>
                  </a:ext>
                </a:extLst>
              </a:blip>
              <a:srcRect l="28320" t="25714" r="27851" b="29332"/>
              <a:stretch/>
            </p:blipFill>
            <p:spPr>
              <a:xfrm>
                <a:off x="8216029" y="1358171"/>
                <a:ext cx="297180" cy="304801"/>
              </a:xfrm>
              <a:prstGeom prst="rect">
                <a:avLst/>
              </a:prstGeom>
            </p:spPr>
          </p:pic>
        </p:grpSp>
      </p:grpSp>
      <p:grpSp>
        <p:nvGrpSpPr>
          <p:cNvPr id="27" name="Group 26">
            <a:extLst>
              <a:ext uri="{FF2B5EF4-FFF2-40B4-BE49-F238E27FC236}">
                <a16:creationId xmlns:a16="http://schemas.microsoft.com/office/drawing/2014/main" id="{556B5BAB-2A36-B5EA-828E-B2D19DE24FEB}"/>
              </a:ext>
            </a:extLst>
          </p:cNvPr>
          <p:cNvGrpSpPr/>
          <p:nvPr/>
        </p:nvGrpSpPr>
        <p:grpSpPr>
          <a:xfrm>
            <a:off x="6667833" y="4798238"/>
            <a:ext cx="4602480" cy="673769"/>
            <a:chOff x="6667833" y="4512548"/>
            <a:chExt cx="4602480" cy="673769"/>
          </a:xfrm>
        </p:grpSpPr>
        <p:sp>
          <p:nvSpPr>
            <p:cNvPr id="19" name="TextBox 18">
              <a:extLst>
                <a:ext uri="{FF2B5EF4-FFF2-40B4-BE49-F238E27FC236}">
                  <a16:creationId xmlns:a16="http://schemas.microsoft.com/office/drawing/2014/main" id="{848F631B-1459-1FFC-30C5-14A9CD626CE8}"/>
                </a:ext>
              </a:extLst>
            </p:cNvPr>
            <p:cNvSpPr txBox="1"/>
            <p:nvPr/>
          </p:nvSpPr>
          <p:spPr>
            <a:xfrm>
              <a:off x="7522693" y="4671625"/>
              <a:ext cx="3747620" cy="276999"/>
            </a:xfrm>
            <a:prstGeom prst="rect">
              <a:avLst/>
            </a:prstGeom>
            <a:noFill/>
          </p:spPr>
          <p:txBody>
            <a:bodyPr wrap="square" lIns="0" tIns="0" rIns="0" bIns="0" rtlCol="0">
              <a:spAutoFit/>
            </a:bodyPr>
            <a:lstStyle>
              <a:defPPr>
                <a:defRPr lang="en-US"/>
              </a:defPPr>
              <a:lvl1pPr>
                <a:defRPr>
                  <a:latin typeface="Univers" panose="020B05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panose="020B0503020202020204" pitchFamily="34" charset="0"/>
                  <a:ea typeface="+mn-ea"/>
                  <a:cs typeface="+mn-cs"/>
                </a:rPr>
                <a:t>Responsive technical assistance</a:t>
              </a:r>
            </a:p>
          </p:txBody>
        </p:sp>
        <p:grpSp>
          <p:nvGrpSpPr>
            <p:cNvPr id="41" name="Group 40">
              <a:extLst>
                <a:ext uri="{FF2B5EF4-FFF2-40B4-BE49-F238E27FC236}">
                  <a16:creationId xmlns:a16="http://schemas.microsoft.com/office/drawing/2014/main" id="{584A66AF-F26D-4C33-605C-E0FE1BEC14B0}"/>
                </a:ext>
              </a:extLst>
            </p:cNvPr>
            <p:cNvGrpSpPr/>
            <p:nvPr/>
          </p:nvGrpSpPr>
          <p:grpSpPr>
            <a:xfrm>
              <a:off x="6667833" y="4512548"/>
              <a:ext cx="657726" cy="673769"/>
              <a:chOff x="8184346" y="3075412"/>
              <a:chExt cx="657726" cy="673769"/>
            </a:xfrm>
          </p:grpSpPr>
          <p:sp>
            <p:nvSpPr>
              <p:cNvPr id="35" name="Oval 34">
                <a:extLst>
                  <a:ext uri="{FF2B5EF4-FFF2-40B4-BE49-F238E27FC236}">
                    <a16:creationId xmlns:a16="http://schemas.microsoft.com/office/drawing/2014/main" id="{91AB1DF3-75B5-D35B-CD9F-5BFACFDD41BC}"/>
                  </a:ext>
                </a:extLst>
              </p:cNvPr>
              <p:cNvSpPr/>
              <p:nvPr/>
            </p:nvSpPr>
            <p:spPr>
              <a:xfrm>
                <a:off x="8184346" y="3075412"/>
                <a:ext cx="657726" cy="67376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D8CA4EF8-6ABC-5017-BCCE-7CB52944710E}"/>
                  </a:ext>
                </a:extLst>
              </p:cNvPr>
              <p:cNvPicPr>
                <a:picLocks noChangeAspect="1"/>
              </p:cNvPicPr>
              <p:nvPr/>
            </p:nvPicPr>
            <p:blipFill rotWithShape="1">
              <a:blip r:embed="rId5">
                <a:extLst>
                  <a:ext uri="{28A0092B-C50C-407E-A947-70E740481C1C}">
                    <a14:useLocalDpi xmlns:a14="http://schemas.microsoft.com/office/drawing/2010/main" val="0"/>
                  </a:ext>
                </a:extLst>
              </a:blip>
              <a:srcRect l="26297" t="27115" r="29875" b="27932"/>
              <a:stretch/>
            </p:blipFill>
            <p:spPr>
              <a:xfrm>
                <a:off x="8307087" y="3200889"/>
                <a:ext cx="412245" cy="422815"/>
              </a:xfrm>
              <a:prstGeom prst="rect">
                <a:avLst/>
              </a:prstGeom>
            </p:spPr>
          </p:pic>
        </p:grpSp>
      </p:grpSp>
      <p:grpSp>
        <p:nvGrpSpPr>
          <p:cNvPr id="26" name="Group 25">
            <a:extLst>
              <a:ext uri="{FF2B5EF4-FFF2-40B4-BE49-F238E27FC236}">
                <a16:creationId xmlns:a16="http://schemas.microsoft.com/office/drawing/2014/main" id="{29DFA61D-26C5-F1DD-D1B0-7CB5114739D8}"/>
              </a:ext>
            </a:extLst>
          </p:cNvPr>
          <p:cNvGrpSpPr/>
          <p:nvPr/>
        </p:nvGrpSpPr>
        <p:grpSpPr>
          <a:xfrm>
            <a:off x="6667833" y="5742162"/>
            <a:ext cx="4100272" cy="673769"/>
            <a:chOff x="6667833" y="5600648"/>
            <a:chExt cx="4100272" cy="673769"/>
          </a:xfrm>
        </p:grpSpPr>
        <p:sp>
          <p:nvSpPr>
            <p:cNvPr id="17" name="TextBox 16">
              <a:extLst>
                <a:ext uri="{FF2B5EF4-FFF2-40B4-BE49-F238E27FC236}">
                  <a16:creationId xmlns:a16="http://schemas.microsoft.com/office/drawing/2014/main" id="{405A93F7-F8B1-A95A-DECF-5117A03D40C2}"/>
                </a:ext>
              </a:extLst>
            </p:cNvPr>
            <p:cNvSpPr txBox="1"/>
            <p:nvPr/>
          </p:nvSpPr>
          <p:spPr>
            <a:xfrm>
              <a:off x="7522693" y="5710688"/>
              <a:ext cx="324541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panose="020B0503020202020204" pitchFamily="34" charset="0"/>
                  <a:ea typeface="+mn-ea"/>
                  <a:cs typeface="+mn-cs"/>
                </a:rPr>
                <a:t>Monitoring and learning</a:t>
              </a:r>
            </a:p>
          </p:txBody>
        </p:sp>
        <p:grpSp>
          <p:nvGrpSpPr>
            <p:cNvPr id="42" name="Group 41">
              <a:extLst>
                <a:ext uri="{FF2B5EF4-FFF2-40B4-BE49-F238E27FC236}">
                  <a16:creationId xmlns:a16="http://schemas.microsoft.com/office/drawing/2014/main" id="{D27ACAF5-AC0F-311B-26AF-AE3ED31C2096}"/>
                </a:ext>
              </a:extLst>
            </p:cNvPr>
            <p:cNvGrpSpPr/>
            <p:nvPr/>
          </p:nvGrpSpPr>
          <p:grpSpPr>
            <a:xfrm>
              <a:off x="6667833" y="5600648"/>
              <a:ext cx="657726" cy="673769"/>
              <a:chOff x="7407136" y="3716089"/>
              <a:chExt cx="657726" cy="673769"/>
            </a:xfrm>
          </p:grpSpPr>
          <p:sp>
            <p:nvSpPr>
              <p:cNvPr id="38" name="Oval 37">
                <a:extLst>
                  <a:ext uri="{FF2B5EF4-FFF2-40B4-BE49-F238E27FC236}">
                    <a16:creationId xmlns:a16="http://schemas.microsoft.com/office/drawing/2014/main" id="{D3E30748-36D7-D8D5-3879-5BAD8555E267}"/>
                  </a:ext>
                </a:extLst>
              </p:cNvPr>
              <p:cNvSpPr/>
              <p:nvPr/>
            </p:nvSpPr>
            <p:spPr>
              <a:xfrm>
                <a:off x="7407136" y="3716089"/>
                <a:ext cx="657726" cy="67376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04D2F28D-C1C7-04BD-7537-12B0497C8983}"/>
                  </a:ext>
                </a:extLst>
              </p:cNvPr>
              <p:cNvPicPr>
                <a:picLocks noChangeAspect="1"/>
              </p:cNvPicPr>
              <p:nvPr/>
            </p:nvPicPr>
            <p:blipFill rotWithShape="1">
              <a:blip r:embed="rId6">
                <a:extLst>
                  <a:ext uri="{28A0092B-C50C-407E-A947-70E740481C1C}">
                    <a14:useLocalDpi xmlns:a14="http://schemas.microsoft.com/office/drawing/2010/main" val="0"/>
                  </a:ext>
                </a:extLst>
              </a:blip>
              <a:srcRect l="30508" t="26394" r="28689" b="24584"/>
              <a:stretch/>
            </p:blipFill>
            <p:spPr>
              <a:xfrm>
                <a:off x="7559070" y="3840393"/>
                <a:ext cx="353859" cy="425160"/>
              </a:xfrm>
              <a:prstGeom prst="rect">
                <a:avLst/>
              </a:prstGeom>
            </p:spPr>
          </p:pic>
        </p:grpSp>
      </p:grpSp>
      <p:grpSp>
        <p:nvGrpSpPr>
          <p:cNvPr id="9" name="Group 8">
            <a:extLst>
              <a:ext uri="{FF2B5EF4-FFF2-40B4-BE49-F238E27FC236}">
                <a16:creationId xmlns:a16="http://schemas.microsoft.com/office/drawing/2014/main" id="{54A3D366-8AB6-DACB-0D9D-5D38313F6A44}"/>
              </a:ext>
            </a:extLst>
          </p:cNvPr>
          <p:cNvGrpSpPr/>
          <p:nvPr/>
        </p:nvGrpSpPr>
        <p:grpSpPr>
          <a:xfrm>
            <a:off x="6667833" y="2848273"/>
            <a:ext cx="3875322" cy="673769"/>
            <a:chOff x="8014736" y="1985739"/>
            <a:chExt cx="3875322" cy="673769"/>
          </a:xfrm>
        </p:grpSpPr>
        <p:sp>
          <p:nvSpPr>
            <p:cNvPr id="21" name="TextBox 20">
              <a:extLst>
                <a:ext uri="{FF2B5EF4-FFF2-40B4-BE49-F238E27FC236}">
                  <a16:creationId xmlns:a16="http://schemas.microsoft.com/office/drawing/2014/main" id="{069ECF98-A661-55A6-9077-E892723E61EE}"/>
                </a:ext>
              </a:extLst>
            </p:cNvPr>
            <p:cNvSpPr txBox="1"/>
            <p:nvPr/>
          </p:nvSpPr>
          <p:spPr>
            <a:xfrm>
              <a:off x="8869596" y="2184124"/>
              <a:ext cx="30204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Univers" panose="020B0503020202020204" pitchFamily="34" charset="0"/>
                  <a:ea typeface="+mn-ea"/>
                  <a:cs typeface="+mn-cs"/>
                </a:rPr>
                <a:t>Resource mapping</a:t>
              </a:r>
            </a:p>
          </p:txBody>
        </p:sp>
        <p:grpSp>
          <p:nvGrpSpPr>
            <p:cNvPr id="8" name="Group 7">
              <a:extLst>
                <a:ext uri="{FF2B5EF4-FFF2-40B4-BE49-F238E27FC236}">
                  <a16:creationId xmlns:a16="http://schemas.microsoft.com/office/drawing/2014/main" id="{A9B4B200-29DA-4CF9-E0F3-8AA2AD317483}"/>
                </a:ext>
              </a:extLst>
            </p:cNvPr>
            <p:cNvGrpSpPr/>
            <p:nvPr/>
          </p:nvGrpSpPr>
          <p:grpSpPr>
            <a:xfrm>
              <a:off x="8014736" y="1985739"/>
              <a:ext cx="657726" cy="673769"/>
              <a:chOff x="8014736" y="1985739"/>
              <a:chExt cx="657726" cy="673769"/>
            </a:xfrm>
          </p:grpSpPr>
          <p:sp>
            <p:nvSpPr>
              <p:cNvPr id="36" name="Oval 35">
                <a:extLst>
                  <a:ext uri="{FF2B5EF4-FFF2-40B4-BE49-F238E27FC236}">
                    <a16:creationId xmlns:a16="http://schemas.microsoft.com/office/drawing/2014/main" id="{01C88F61-A89B-41DB-9AAA-3886E82CBB82}"/>
                  </a:ext>
                </a:extLst>
              </p:cNvPr>
              <p:cNvSpPr/>
              <p:nvPr/>
            </p:nvSpPr>
            <p:spPr>
              <a:xfrm>
                <a:off x="8014736" y="1985739"/>
                <a:ext cx="657726" cy="67376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5A1BC50-204B-A7FA-EDA2-10F10AAB89F3}"/>
                  </a:ext>
                </a:extLst>
              </p:cNvPr>
              <p:cNvPicPr>
                <a:picLocks noChangeAspect="1"/>
              </p:cNvPicPr>
              <p:nvPr/>
            </p:nvPicPr>
            <p:blipFill rotWithShape="1">
              <a:blip r:embed="rId7">
                <a:extLst>
                  <a:ext uri="{28A0092B-C50C-407E-A947-70E740481C1C}">
                    <a14:useLocalDpi xmlns:a14="http://schemas.microsoft.com/office/drawing/2010/main" val="0"/>
                  </a:ext>
                </a:extLst>
              </a:blip>
              <a:srcRect l="30194" t="28041" r="28085" b="28424"/>
              <a:stretch/>
            </p:blipFill>
            <p:spPr>
              <a:xfrm>
                <a:off x="8180840" y="2152785"/>
                <a:ext cx="325519" cy="339676"/>
              </a:xfrm>
              <a:prstGeom prst="rect">
                <a:avLst/>
              </a:prstGeom>
            </p:spPr>
          </p:pic>
        </p:grpSp>
      </p:grpSp>
      <p:sp>
        <p:nvSpPr>
          <p:cNvPr id="11" name="Rectangle 10">
            <a:extLst>
              <a:ext uri="{FF2B5EF4-FFF2-40B4-BE49-F238E27FC236}">
                <a16:creationId xmlns:a16="http://schemas.microsoft.com/office/drawing/2014/main" id="{69CC0B81-2891-4287-9BD3-3937AA51CFF9}"/>
              </a:ext>
            </a:extLst>
          </p:cNvPr>
          <p:cNvSpPr/>
          <p:nvPr/>
        </p:nvSpPr>
        <p:spPr>
          <a:xfrm>
            <a:off x="1170193" y="0"/>
            <a:ext cx="499148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B763DBC-24B9-4764-7FA8-81F8C7DCB16B}"/>
              </a:ext>
            </a:extLst>
          </p:cNvPr>
          <p:cNvSpPr/>
          <p:nvPr/>
        </p:nvSpPr>
        <p:spPr>
          <a:xfrm>
            <a:off x="1438327" y="2626427"/>
            <a:ext cx="424446" cy="244442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0630689-CF73-0BD0-981C-1A6BDD2382C3}"/>
              </a:ext>
            </a:extLst>
          </p:cNvPr>
          <p:cNvSpPr txBox="1"/>
          <p:nvPr/>
        </p:nvSpPr>
        <p:spPr>
          <a:xfrm>
            <a:off x="1522095" y="351346"/>
            <a:ext cx="4538941" cy="369332"/>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Univers"/>
                <a:ea typeface="+mn-ea"/>
                <a:cs typeface="Arial"/>
              </a:rPr>
              <a:t>Proposed 3-prong approach: </a:t>
            </a:r>
            <a:endParaRPr kumimoji="0" lang="en-TH" sz="1600" b="0" i="0" u="none" strike="noStrike" kern="1200" cap="none" spc="0" normalizeH="0" baseline="0" noProof="0">
              <a:ln>
                <a:noFill/>
              </a:ln>
              <a:solidFill>
                <a:srgbClr val="00B0F0"/>
              </a:solidFill>
              <a:effectLst/>
              <a:uLnTx/>
              <a:uFillTx/>
              <a:latin typeface="Univers" panose="020B0503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1BA7874-3D8B-A9EE-86B6-39C6E8A2E8D6}"/>
              </a:ext>
            </a:extLst>
          </p:cNvPr>
          <p:cNvSpPr txBox="1"/>
          <p:nvPr/>
        </p:nvSpPr>
        <p:spPr>
          <a:xfrm>
            <a:off x="2043046" y="1212140"/>
            <a:ext cx="3612960"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Univers"/>
                <a:ea typeface="+mn-ea"/>
                <a:cs typeface="+mn-cs"/>
              </a:rPr>
              <a:t>Catch-up</a:t>
            </a:r>
            <a:r>
              <a:rPr kumimoji="0" lang="en-GB" sz="1800" b="0" i="0" u="none" strike="noStrike" kern="1200" cap="none" spc="0" normalizeH="0" baseline="0" noProof="0">
                <a:ln>
                  <a:noFill/>
                </a:ln>
                <a:solidFill>
                  <a:prstClr val="black"/>
                </a:solidFill>
                <a:effectLst/>
                <a:uLnTx/>
                <a:uFillTx/>
                <a:latin typeface="Univers"/>
                <a:ea typeface="+mn-ea"/>
                <a:cs typeface="+mn-cs"/>
              </a:rPr>
              <a:t> </a:t>
            </a:r>
            <a:endParaRPr kumimoji="0" lang="en-US" sz="1600" b="0" i="0" u="none" strike="noStrike" kern="1200" cap="none" spc="0" normalizeH="0" baseline="0" noProof="0">
              <a:ln>
                <a:noFill/>
              </a:ln>
              <a:solidFill>
                <a:prstClr val="black"/>
              </a:solidFill>
              <a:effectLst/>
              <a:uLnTx/>
              <a:uFillTx/>
              <a:latin typeface="Univers"/>
              <a:ea typeface="+mn-ea"/>
              <a:cs typeface="+mn-cs"/>
            </a:endParaRPr>
          </a:p>
        </p:txBody>
      </p:sp>
      <p:sp>
        <p:nvSpPr>
          <p:cNvPr id="5" name="TextBox 4">
            <a:extLst>
              <a:ext uri="{FF2B5EF4-FFF2-40B4-BE49-F238E27FC236}">
                <a16:creationId xmlns:a16="http://schemas.microsoft.com/office/drawing/2014/main" id="{C8AE1839-040F-91F9-383E-B5E9D7FD6E76}"/>
              </a:ext>
            </a:extLst>
          </p:cNvPr>
          <p:cNvSpPr txBox="1"/>
          <p:nvPr/>
        </p:nvSpPr>
        <p:spPr>
          <a:xfrm>
            <a:off x="2043046" y="2843974"/>
            <a:ext cx="3612960" cy="553998"/>
          </a:xfrm>
          <a:prstGeom prst="rect">
            <a:avLst/>
          </a:prstGeom>
          <a:noFill/>
        </p:spPr>
        <p:txBody>
          <a:bodyPr wrap="square" lIns="0" tIns="0" rIns="0" bIns="0" rtlCol="0" anchor="t">
            <a:spAutoFit/>
          </a:bodyPr>
          <a:lstStyle>
            <a:defPPr>
              <a:defRPr lang="en-US"/>
            </a:defPPr>
            <a:lvl1pPr>
              <a:defRPr b="1">
                <a:latin typeface="Univers" panose="020B05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Univers"/>
                <a:ea typeface="+mn-ea"/>
                <a:cs typeface="+mn-cs"/>
              </a:rPr>
              <a:t>Restore </a:t>
            </a:r>
            <a:r>
              <a:rPr kumimoji="0" lang="en-GB" sz="1800" b="0" i="0" u="none" strike="noStrike" kern="1200" cap="none" spc="0" normalizeH="0" baseline="0" noProof="0">
                <a:ln>
                  <a:noFill/>
                </a:ln>
                <a:solidFill>
                  <a:prstClr val="black"/>
                </a:solidFill>
                <a:effectLst/>
                <a:uLnTx/>
                <a:uFillTx/>
                <a:latin typeface="Univers Light" panose="020B0403020202020204" pitchFamily="34" charset="0"/>
                <a:ea typeface="+mn-ea"/>
                <a:cs typeface="+mn-cs"/>
              </a:rPr>
              <a:t>immunization programmes</a:t>
            </a:r>
            <a:endParaRPr kumimoji="0" lang="en-GB" sz="1600" b="0" i="0" u="none" strike="noStrike" kern="1200" cap="none" spc="0" normalizeH="0" baseline="0" noProof="0">
              <a:ln>
                <a:noFill/>
              </a:ln>
              <a:solidFill>
                <a:prstClr val="black"/>
              </a:solidFill>
              <a:effectLst/>
              <a:uLnTx/>
              <a:uFillTx/>
              <a:latin typeface="Univers Light" panose="020B0403020202020204" pitchFamily="34" charset="0"/>
              <a:ea typeface="+mn-ea"/>
              <a:cs typeface="+mn-cs"/>
            </a:endParaRPr>
          </a:p>
        </p:txBody>
      </p:sp>
      <p:sp>
        <p:nvSpPr>
          <p:cNvPr id="6" name="TextBox 5">
            <a:extLst>
              <a:ext uri="{FF2B5EF4-FFF2-40B4-BE49-F238E27FC236}">
                <a16:creationId xmlns:a16="http://schemas.microsoft.com/office/drawing/2014/main" id="{D20A482D-8FB9-3BCC-6801-79A65F6877D5}"/>
              </a:ext>
            </a:extLst>
          </p:cNvPr>
          <p:cNvSpPr txBox="1"/>
          <p:nvPr/>
        </p:nvSpPr>
        <p:spPr>
          <a:xfrm>
            <a:off x="2043046" y="4833525"/>
            <a:ext cx="3839297" cy="769441"/>
          </a:xfrm>
          <a:prstGeom prst="rect">
            <a:avLst/>
          </a:prstGeom>
          <a:noFill/>
        </p:spPr>
        <p:txBody>
          <a:bodyPr wrap="square" lIns="0" tIns="0" rIns="0" bIns="0" rtlCol="0" anchor="t">
            <a:spAutoFit/>
          </a:bodyPr>
          <a:lstStyle>
            <a:defPPr>
              <a:defRPr lang="en-US"/>
            </a:defPPr>
            <a:lvl1pPr>
              <a:defRPr b="1">
                <a:latin typeface="Univers" panose="020B05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Univers"/>
                <a:ea typeface="+mn-ea"/>
                <a:cs typeface="+mn-cs"/>
              </a:rPr>
              <a:t>Strengthen </a:t>
            </a:r>
            <a:r>
              <a:rPr kumimoji="0" lang="en-GB" sz="1600" b="0" i="0" u="none" strike="noStrike" kern="1200" cap="none" spc="0" normalizeH="0" baseline="0" noProof="0">
                <a:ln>
                  <a:noFill/>
                </a:ln>
                <a:solidFill>
                  <a:prstClr val="black"/>
                </a:solidFill>
                <a:effectLst/>
                <a:uLnTx/>
                <a:uFillTx/>
                <a:latin typeface="Univers Light"/>
                <a:ea typeface="+mn-ea"/>
                <a:cs typeface="+mn-cs"/>
              </a:rPr>
              <a:t>immunization programmes to sustainably reach zero-dose children through PHC and community systems</a:t>
            </a:r>
          </a:p>
        </p:txBody>
      </p:sp>
      <p:sp>
        <p:nvSpPr>
          <p:cNvPr id="52" name="Rectangle 51">
            <a:extLst>
              <a:ext uri="{FF2B5EF4-FFF2-40B4-BE49-F238E27FC236}">
                <a16:creationId xmlns:a16="http://schemas.microsoft.com/office/drawing/2014/main" id="{67DE550F-374B-919C-4849-12B889F8B803}"/>
              </a:ext>
            </a:extLst>
          </p:cNvPr>
          <p:cNvSpPr/>
          <p:nvPr/>
        </p:nvSpPr>
        <p:spPr>
          <a:xfrm>
            <a:off x="1438327" y="4767072"/>
            <a:ext cx="424446" cy="209092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95608A5-C934-E336-D930-C95CA3C57C1F}"/>
              </a:ext>
            </a:extLst>
          </p:cNvPr>
          <p:cNvSpPr/>
          <p:nvPr/>
        </p:nvSpPr>
        <p:spPr>
          <a:xfrm>
            <a:off x="1438327" y="1016564"/>
            <a:ext cx="424446" cy="16780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1E0A140-379C-AD62-A089-46CD08429D6A}"/>
              </a:ext>
            </a:extLst>
          </p:cNvPr>
          <p:cNvSpPr txBox="1"/>
          <p:nvPr/>
        </p:nvSpPr>
        <p:spPr>
          <a:xfrm>
            <a:off x="2043046" y="1525609"/>
            <a:ext cx="3612960"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E7E6E6">
                    <a:lumMod val="50000"/>
                  </a:srgbClr>
                </a:solidFill>
                <a:effectLst/>
                <a:uLnTx/>
                <a:uFillTx/>
                <a:latin typeface="Univers Light"/>
                <a:ea typeface="+mn-ea"/>
                <a:cs typeface="+mn-cs"/>
              </a:rPr>
              <a:t>Reaching 35.7 million children from past cohorts of zero-doze children that accumulated during the pandemic (2019 to 2022).</a:t>
            </a:r>
          </a:p>
        </p:txBody>
      </p:sp>
      <p:sp>
        <p:nvSpPr>
          <p:cNvPr id="13" name="TextBox 12">
            <a:extLst>
              <a:ext uri="{FF2B5EF4-FFF2-40B4-BE49-F238E27FC236}">
                <a16:creationId xmlns:a16="http://schemas.microsoft.com/office/drawing/2014/main" id="{5F9BD0A1-A083-A796-660B-6AC2C89AB453}"/>
              </a:ext>
            </a:extLst>
          </p:cNvPr>
          <p:cNvSpPr txBox="1"/>
          <p:nvPr/>
        </p:nvSpPr>
        <p:spPr>
          <a:xfrm>
            <a:off x="2059907" y="3522042"/>
            <a:ext cx="3612960" cy="43088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E7E6E6">
                    <a:lumMod val="50000"/>
                  </a:srgbClr>
                </a:solidFill>
                <a:effectLst/>
                <a:uLnTx/>
                <a:uFillTx/>
                <a:latin typeface="Univers Light"/>
                <a:ea typeface="+mn-ea"/>
                <a:cs typeface="+mn-cs"/>
              </a:rPr>
              <a:t>Increasing coverage and r</a:t>
            </a:r>
            <a:r>
              <a:rPr kumimoji="0" lang="en-US" sz="1400" b="0" i="0" u="none" strike="noStrike" kern="1200" cap="none" spc="0" normalizeH="0" baseline="0" noProof="0" err="1">
                <a:ln>
                  <a:noFill/>
                </a:ln>
                <a:solidFill>
                  <a:srgbClr val="E7E6E6">
                    <a:lumMod val="50000"/>
                  </a:srgbClr>
                </a:solidFill>
                <a:effectLst/>
                <a:uLnTx/>
                <a:uFillTx/>
                <a:latin typeface="Univers Light"/>
                <a:ea typeface="+mn-ea"/>
                <a:cs typeface="+mn-cs"/>
              </a:rPr>
              <a:t>eturning</a:t>
            </a:r>
            <a:r>
              <a:rPr kumimoji="0" lang="en-US" sz="1400" b="0" i="0" u="none" strike="noStrike" kern="1200" cap="none" spc="0" normalizeH="0" baseline="0" noProof="0">
                <a:ln>
                  <a:noFill/>
                </a:ln>
                <a:solidFill>
                  <a:srgbClr val="E7E6E6">
                    <a:lumMod val="50000"/>
                  </a:srgbClr>
                </a:solidFill>
                <a:effectLst/>
                <a:uLnTx/>
                <a:uFillTx/>
                <a:latin typeface="Univers Light"/>
                <a:ea typeface="+mn-ea"/>
                <a:cs typeface="+mn-cs"/>
              </a:rPr>
              <a:t> to the trajectory towards reaching IA2030 goals</a:t>
            </a:r>
            <a:endParaRPr kumimoji="0" lang="en-GB" sz="1400" b="0" i="0" u="none" strike="noStrike" kern="1200" cap="none" spc="0" normalizeH="0" baseline="0" noProof="0">
              <a:ln>
                <a:noFill/>
              </a:ln>
              <a:solidFill>
                <a:srgbClr val="E7E6E6">
                  <a:lumMod val="50000"/>
                </a:srgbClr>
              </a:solidFill>
              <a:effectLst/>
              <a:uLnTx/>
              <a:uFillTx/>
              <a:latin typeface="Univers Light"/>
              <a:ea typeface="+mn-ea"/>
              <a:cs typeface="+mn-cs"/>
            </a:endParaRPr>
          </a:p>
        </p:txBody>
      </p:sp>
      <p:sp>
        <p:nvSpPr>
          <p:cNvPr id="14" name="TextBox 13">
            <a:extLst>
              <a:ext uri="{FF2B5EF4-FFF2-40B4-BE49-F238E27FC236}">
                <a16:creationId xmlns:a16="http://schemas.microsoft.com/office/drawing/2014/main" id="{925561B3-62FF-80F8-C97D-0D90506E41D6}"/>
              </a:ext>
            </a:extLst>
          </p:cNvPr>
          <p:cNvSpPr txBox="1"/>
          <p:nvPr/>
        </p:nvSpPr>
        <p:spPr>
          <a:xfrm>
            <a:off x="2059907" y="5812536"/>
            <a:ext cx="3736170" cy="6463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E7E6E6">
                    <a:lumMod val="50000"/>
                  </a:srgbClr>
                </a:solidFill>
                <a:effectLst/>
                <a:uLnTx/>
                <a:uFillTx/>
                <a:latin typeface="Univers Light"/>
                <a:ea typeface="+mn-ea"/>
                <a:cs typeface="+mn-cs"/>
              </a:rPr>
              <a:t>Investing in systems strengthening and innovation to accelerate progress to IA2030 targets.</a:t>
            </a:r>
          </a:p>
        </p:txBody>
      </p:sp>
      <p:sp>
        <p:nvSpPr>
          <p:cNvPr id="23" name="TextBox 22">
            <a:extLst>
              <a:ext uri="{FF2B5EF4-FFF2-40B4-BE49-F238E27FC236}">
                <a16:creationId xmlns:a16="http://schemas.microsoft.com/office/drawing/2014/main" id="{56F9977D-D4A9-70DB-BED5-A8243D193578}"/>
              </a:ext>
            </a:extLst>
          </p:cNvPr>
          <p:cNvSpPr txBox="1"/>
          <p:nvPr/>
        </p:nvSpPr>
        <p:spPr>
          <a:xfrm>
            <a:off x="1522095" y="1132754"/>
            <a:ext cx="175669" cy="61555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7C7A7"/>
                </a:solidFill>
                <a:effectLst/>
                <a:uLnTx/>
                <a:uFillTx/>
                <a:latin typeface="Univers"/>
                <a:ea typeface="+mn-ea"/>
                <a:cs typeface="+mn-cs"/>
              </a:rPr>
              <a:t>1</a:t>
            </a:r>
            <a:endParaRPr kumimoji="0" lang="en-US" sz="3600" b="0" i="0" u="none" strike="noStrike" kern="1200" cap="none" spc="0" normalizeH="0" baseline="0" noProof="0">
              <a:ln>
                <a:noFill/>
              </a:ln>
              <a:solidFill>
                <a:srgbClr val="F7C7A7"/>
              </a:solidFill>
              <a:effectLst/>
              <a:uLnTx/>
              <a:uFillTx/>
              <a:latin typeface="Univers"/>
              <a:ea typeface="+mn-ea"/>
              <a:cs typeface="+mn-cs"/>
            </a:endParaRPr>
          </a:p>
        </p:txBody>
      </p:sp>
      <p:sp>
        <p:nvSpPr>
          <p:cNvPr id="24" name="TextBox 23">
            <a:extLst>
              <a:ext uri="{FF2B5EF4-FFF2-40B4-BE49-F238E27FC236}">
                <a16:creationId xmlns:a16="http://schemas.microsoft.com/office/drawing/2014/main" id="{A4AE2B67-06D0-B925-3A20-1140C041AFBF}"/>
              </a:ext>
            </a:extLst>
          </p:cNvPr>
          <p:cNvSpPr txBox="1"/>
          <p:nvPr/>
        </p:nvSpPr>
        <p:spPr>
          <a:xfrm>
            <a:off x="1522095" y="2745123"/>
            <a:ext cx="323817" cy="61555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09252"/>
                </a:solidFill>
                <a:effectLst/>
                <a:uLnTx/>
                <a:uFillTx/>
                <a:latin typeface="Univers"/>
                <a:ea typeface="+mn-ea"/>
                <a:cs typeface="+mn-cs"/>
              </a:rPr>
              <a:t>2</a:t>
            </a:r>
            <a:endParaRPr kumimoji="0" lang="en-US" sz="3600" b="0" i="0" u="none" strike="noStrike" kern="1200" cap="none" spc="0" normalizeH="0" baseline="0" noProof="0">
              <a:ln>
                <a:noFill/>
              </a:ln>
              <a:solidFill>
                <a:srgbClr val="F09252"/>
              </a:solidFill>
              <a:effectLst/>
              <a:uLnTx/>
              <a:uFillTx/>
              <a:latin typeface="Univers"/>
              <a:ea typeface="+mn-ea"/>
              <a:cs typeface="+mn-cs"/>
            </a:endParaRPr>
          </a:p>
        </p:txBody>
      </p:sp>
      <p:sp>
        <p:nvSpPr>
          <p:cNvPr id="25" name="TextBox 24">
            <a:extLst>
              <a:ext uri="{FF2B5EF4-FFF2-40B4-BE49-F238E27FC236}">
                <a16:creationId xmlns:a16="http://schemas.microsoft.com/office/drawing/2014/main" id="{9ABD1F4F-98F1-7EBC-288B-63BD46775A91}"/>
              </a:ext>
            </a:extLst>
          </p:cNvPr>
          <p:cNvSpPr txBox="1"/>
          <p:nvPr/>
        </p:nvSpPr>
        <p:spPr>
          <a:xfrm>
            <a:off x="1522095" y="4767072"/>
            <a:ext cx="175669" cy="61555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97450D"/>
                </a:solidFill>
                <a:effectLst/>
                <a:uLnTx/>
                <a:uFillTx/>
                <a:latin typeface="Univers"/>
                <a:ea typeface="+mn-ea"/>
                <a:cs typeface="+mn-cs"/>
              </a:rPr>
              <a:t>3</a:t>
            </a:r>
            <a:endParaRPr kumimoji="0" lang="en-US" sz="3600" b="0" i="0" u="none" strike="noStrike" kern="1200" cap="none" spc="0" normalizeH="0" baseline="0" noProof="0">
              <a:ln>
                <a:noFill/>
              </a:ln>
              <a:solidFill>
                <a:srgbClr val="97450D"/>
              </a:solidFill>
              <a:effectLst/>
              <a:uLnTx/>
              <a:uFillTx/>
              <a:latin typeface="Univers"/>
              <a:ea typeface="+mn-ea"/>
              <a:cs typeface="+mn-cs"/>
            </a:endParaRPr>
          </a:p>
        </p:txBody>
      </p:sp>
      <p:grpSp>
        <p:nvGrpSpPr>
          <p:cNvPr id="44" name="Group 43">
            <a:extLst>
              <a:ext uri="{FF2B5EF4-FFF2-40B4-BE49-F238E27FC236}">
                <a16:creationId xmlns:a16="http://schemas.microsoft.com/office/drawing/2014/main" id="{99F2DFB5-7142-E1E1-10CF-BB33DA19DFBB}"/>
              </a:ext>
            </a:extLst>
          </p:cNvPr>
          <p:cNvGrpSpPr/>
          <p:nvPr/>
        </p:nvGrpSpPr>
        <p:grpSpPr>
          <a:xfrm>
            <a:off x="6667832" y="914339"/>
            <a:ext cx="4083412" cy="719857"/>
            <a:chOff x="6667832" y="577360"/>
            <a:chExt cx="4083412" cy="719857"/>
          </a:xfrm>
        </p:grpSpPr>
        <p:grpSp>
          <p:nvGrpSpPr>
            <p:cNvPr id="15" name="Group 14">
              <a:extLst>
                <a:ext uri="{FF2B5EF4-FFF2-40B4-BE49-F238E27FC236}">
                  <a16:creationId xmlns:a16="http://schemas.microsoft.com/office/drawing/2014/main" id="{BB6E2B4B-586B-6F15-8FBC-C88C676B70C5}"/>
                </a:ext>
              </a:extLst>
            </p:cNvPr>
            <p:cNvGrpSpPr/>
            <p:nvPr/>
          </p:nvGrpSpPr>
          <p:grpSpPr>
            <a:xfrm>
              <a:off x="6667833" y="623448"/>
              <a:ext cx="4083411" cy="673769"/>
              <a:chOff x="8014736" y="1185358"/>
              <a:chExt cx="4083411" cy="673769"/>
            </a:xfrm>
          </p:grpSpPr>
          <p:sp>
            <p:nvSpPr>
              <p:cNvPr id="16" name="TextBox 15">
                <a:extLst>
                  <a:ext uri="{FF2B5EF4-FFF2-40B4-BE49-F238E27FC236}">
                    <a16:creationId xmlns:a16="http://schemas.microsoft.com/office/drawing/2014/main" id="{B23AEBCC-9A25-B024-609C-D32A1609377B}"/>
                  </a:ext>
                </a:extLst>
              </p:cNvPr>
              <p:cNvSpPr txBox="1"/>
              <p:nvPr/>
            </p:nvSpPr>
            <p:spPr>
              <a:xfrm>
                <a:off x="8852735" y="1383743"/>
                <a:ext cx="324541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panose="020B0503020202020204" pitchFamily="34" charset="0"/>
                    <a:ea typeface="+mn-ea"/>
                    <a:cs typeface="+mn-cs"/>
                  </a:rPr>
                  <a:t>Political leadership</a:t>
                </a:r>
              </a:p>
            </p:txBody>
          </p:sp>
          <p:sp>
            <p:nvSpPr>
              <p:cNvPr id="22" name="Oval 21">
                <a:extLst>
                  <a:ext uri="{FF2B5EF4-FFF2-40B4-BE49-F238E27FC236}">
                    <a16:creationId xmlns:a16="http://schemas.microsoft.com/office/drawing/2014/main" id="{221356BD-8976-51A1-B51E-D6731979EFFD}"/>
                  </a:ext>
                </a:extLst>
              </p:cNvPr>
              <p:cNvSpPr/>
              <p:nvPr/>
            </p:nvSpPr>
            <p:spPr>
              <a:xfrm>
                <a:off x="8014736" y="1185358"/>
                <a:ext cx="657726" cy="67376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 name="Graphic 42">
              <a:extLst>
                <a:ext uri="{FF2B5EF4-FFF2-40B4-BE49-F238E27FC236}">
                  <a16:creationId xmlns:a16="http://schemas.microsoft.com/office/drawing/2014/main" id="{F596A1B3-DC24-5101-0921-038D01D8B9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7832" y="577360"/>
              <a:ext cx="657727" cy="657727"/>
            </a:xfrm>
            <a:prstGeom prst="rect">
              <a:avLst/>
            </a:prstGeom>
          </p:spPr>
        </p:pic>
      </p:grpSp>
      <p:pic>
        <p:nvPicPr>
          <p:cNvPr id="47" name="Picture 46">
            <a:extLst>
              <a:ext uri="{FF2B5EF4-FFF2-40B4-BE49-F238E27FC236}">
                <a16:creationId xmlns:a16="http://schemas.microsoft.com/office/drawing/2014/main" id="{8D1FC291-6C2D-431B-88AB-FF14AC88AB4C}"/>
              </a:ext>
            </a:extLst>
          </p:cNvPr>
          <p:cNvPicPr>
            <a:picLocks noChangeAspect="1"/>
          </p:cNvPicPr>
          <p:nvPr/>
        </p:nvPicPr>
        <p:blipFill rotWithShape="1">
          <a:blip r:embed="rId10"/>
          <a:srcRect l="36300" t="11501" r="33069"/>
          <a:stretch/>
        </p:blipFill>
        <p:spPr>
          <a:xfrm rot="16200000">
            <a:off x="11099770" y="-504860"/>
            <a:ext cx="382704" cy="1564746"/>
          </a:xfrm>
          <a:prstGeom prst="rect">
            <a:avLst/>
          </a:prstGeom>
        </p:spPr>
      </p:pic>
      <p:sp>
        <p:nvSpPr>
          <p:cNvPr id="28" name="Oval 27">
            <a:extLst>
              <a:ext uri="{FF2B5EF4-FFF2-40B4-BE49-F238E27FC236}">
                <a16:creationId xmlns:a16="http://schemas.microsoft.com/office/drawing/2014/main" id="{4213AA0B-6411-4AD7-985B-0C3643652707}"/>
              </a:ext>
            </a:extLst>
          </p:cNvPr>
          <p:cNvSpPr/>
          <p:nvPr/>
        </p:nvSpPr>
        <p:spPr>
          <a:xfrm>
            <a:off x="6395330" y="3467218"/>
            <a:ext cx="5736195" cy="133051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89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30E3-DC9C-8D2E-A45A-AC98C6A66836}"/>
              </a:ext>
            </a:extLst>
          </p:cNvPr>
          <p:cNvSpPr>
            <a:spLocks noGrp="1"/>
          </p:cNvSpPr>
          <p:nvPr>
            <p:ph type="title"/>
          </p:nvPr>
        </p:nvSpPr>
        <p:spPr/>
        <p:txBody>
          <a:bodyPr/>
          <a:lstStyle/>
          <a:p>
            <a:r>
              <a:rPr lang="en-US" dirty="0">
                <a:solidFill>
                  <a:schemeClr val="bg1"/>
                </a:solidFill>
                <a:latin typeface="Calibri" panose="020F0502020204030204" pitchFamily="34" charset="0"/>
                <a:cs typeface="Calibri" panose="020F0502020204030204" pitchFamily="34" charset="0"/>
              </a:rPr>
              <a:t>Catch up and Recovery</a:t>
            </a:r>
          </a:p>
        </p:txBody>
      </p:sp>
      <p:sp>
        <p:nvSpPr>
          <p:cNvPr id="3" name="Content Placeholder 2">
            <a:extLst>
              <a:ext uri="{FF2B5EF4-FFF2-40B4-BE49-F238E27FC236}">
                <a16:creationId xmlns:a16="http://schemas.microsoft.com/office/drawing/2014/main" id="{17938461-DC3B-6A59-B399-D47CCB6A4CBF}"/>
              </a:ext>
            </a:extLst>
          </p:cNvPr>
          <p:cNvSpPr>
            <a:spLocks noGrp="1"/>
          </p:cNvSpPr>
          <p:nvPr>
            <p:ph idx="1"/>
          </p:nvPr>
        </p:nvSpPr>
        <p:spPr/>
        <p:txBody>
          <a:bodyPr>
            <a:normAutofit fontScale="92500" lnSpcReduction="20000"/>
          </a:bodyPr>
          <a:lstStyle/>
          <a:p>
            <a:r>
              <a:rPr lang="en-US" dirty="0"/>
              <a:t>Catch-up and recovery strategies and plans should be based on evidence from program reviews</a:t>
            </a:r>
          </a:p>
          <a:p>
            <a:r>
              <a:rPr lang="en-US" dirty="0"/>
              <a:t>Comprehensive EPI review</a:t>
            </a:r>
          </a:p>
          <a:p>
            <a:pPr lvl="1"/>
            <a:r>
              <a:rPr lang="en-US" dirty="0"/>
              <a:t>Gold standard</a:t>
            </a:r>
          </a:p>
          <a:p>
            <a:pPr lvl="1"/>
            <a:r>
              <a:rPr lang="en-US" dirty="0"/>
              <a:t>Not done in most countries in recent years because of COVID-19 pandemic</a:t>
            </a:r>
          </a:p>
          <a:p>
            <a:pPr lvl="1"/>
            <a:r>
              <a:rPr lang="en-US" dirty="0"/>
              <a:t>Difficult to do on short notice (cost, time consuming, labor intensive)</a:t>
            </a:r>
          </a:p>
          <a:p>
            <a:r>
              <a:rPr lang="en-US" dirty="0"/>
              <a:t>Situation analysis of immunization </a:t>
            </a:r>
            <a:r>
              <a:rPr lang="en-US" dirty="0" err="1"/>
              <a:t>programme</a:t>
            </a:r>
            <a:r>
              <a:rPr lang="en-US" dirty="0"/>
              <a:t> performance</a:t>
            </a:r>
          </a:p>
          <a:p>
            <a:pPr lvl="1"/>
            <a:r>
              <a:rPr lang="en-US" dirty="0"/>
              <a:t>Ideally should serve as initial desk review of EPI review and NIS</a:t>
            </a:r>
          </a:p>
          <a:p>
            <a:pPr lvl="1"/>
            <a:r>
              <a:rPr lang="en-US" dirty="0"/>
              <a:t>May serve as “mini-EPI review” when comprehensive EPI review not feasible</a:t>
            </a:r>
          </a:p>
          <a:p>
            <a:pPr lvl="2"/>
            <a:r>
              <a:rPr lang="en-US" dirty="0"/>
              <a:t>Systematic review of </a:t>
            </a:r>
            <a:r>
              <a:rPr lang="en-US" dirty="0" err="1"/>
              <a:t>programme</a:t>
            </a:r>
            <a:endParaRPr lang="en-US" dirty="0"/>
          </a:p>
          <a:p>
            <a:pPr lvl="2"/>
            <a:r>
              <a:rPr lang="en-US" dirty="0"/>
              <a:t>Lower cost</a:t>
            </a:r>
          </a:p>
          <a:p>
            <a:pPr lvl="2"/>
            <a:r>
              <a:rPr lang="en-US" dirty="0"/>
              <a:t>Approximately one month needed</a:t>
            </a:r>
          </a:p>
          <a:p>
            <a:pPr lvl="2"/>
            <a:r>
              <a:rPr lang="en-US" dirty="0"/>
              <a:t>Not labor intensive</a:t>
            </a:r>
          </a:p>
          <a:p>
            <a:pPr lvl="1"/>
            <a:endParaRPr lang="en-US" dirty="0"/>
          </a:p>
        </p:txBody>
      </p:sp>
    </p:spTree>
    <p:extLst>
      <p:ext uri="{BB962C8B-B14F-4D97-AF65-F5344CB8AC3E}">
        <p14:creationId xmlns:p14="http://schemas.microsoft.com/office/powerpoint/2010/main" val="4124423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BD13-2F64-4777-A8ED-B62CC040C0B8}"/>
              </a:ext>
            </a:extLst>
          </p:cNvPr>
          <p:cNvSpPr>
            <a:spLocks noGrp="1"/>
          </p:cNvSpPr>
          <p:nvPr>
            <p:ph type="title"/>
          </p:nvPr>
        </p:nvSpPr>
        <p:spPr/>
        <p:txBody>
          <a:bodyPr/>
          <a:lstStyle/>
          <a:p>
            <a:r>
              <a:rPr lang="en-US" b="1" dirty="0">
                <a:solidFill>
                  <a:schemeClr val="bg1"/>
                </a:solidFill>
              </a:rPr>
              <a:t>Agenda</a:t>
            </a:r>
          </a:p>
        </p:txBody>
      </p:sp>
      <p:graphicFrame>
        <p:nvGraphicFramePr>
          <p:cNvPr id="5" name="Table 4">
            <a:extLst>
              <a:ext uri="{FF2B5EF4-FFF2-40B4-BE49-F238E27FC236}">
                <a16:creationId xmlns:a16="http://schemas.microsoft.com/office/drawing/2014/main" id="{F3F46115-AB62-E119-9A42-977A0FD80DE4}"/>
              </a:ext>
            </a:extLst>
          </p:cNvPr>
          <p:cNvGraphicFramePr>
            <a:graphicFrameLocks noGrp="1"/>
          </p:cNvGraphicFramePr>
          <p:nvPr>
            <p:extLst>
              <p:ext uri="{D42A27DB-BD31-4B8C-83A1-F6EECF244321}">
                <p14:modId xmlns:p14="http://schemas.microsoft.com/office/powerpoint/2010/main" val="1564855277"/>
              </p:ext>
            </p:extLst>
          </p:nvPr>
        </p:nvGraphicFramePr>
        <p:xfrm>
          <a:off x="1021829" y="1824469"/>
          <a:ext cx="10148341" cy="4246131"/>
        </p:xfrm>
        <a:graphic>
          <a:graphicData uri="http://schemas.openxmlformats.org/drawingml/2006/table">
            <a:tbl>
              <a:tblPr firstRow="1" firstCol="1" bandRow="1">
                <a:tableStyleId>{5C22544A-7EE6-4342-B048-85BDC9FD1C3A}</a:tableStyleId>
              </a:tblPr>
              <a:tblGrid>
                <a:gridCol w="1112826">
                  <a:extLst>
                    <a:ext uri="{9D8B030D-6E8A-4147-A177-3AD203B41FA5}">
                      <a16:colId xmlns:a16="http://schemas.microsoft.com/office/drawing/2014/main" val="2514857778"/>
                    </a:ext>
                  </a:extLst>
                </a:gridCol>
                <a:gridCol w="5651984">
                  <a:extLst>
                    <a:ext uri="{9D8B030D-6E8A-4147-A177-3AD203B41FA5}">
                      <a16:colId xmlns:a16="http://schemas.microsoft.com/office/drawing/2014/main" val="908531562"/>
                    </a:ext>
                  </a:extLst>
                </a:gridCol>
                <a:gridCol w="3383531">
                  <a:extLst>
                    <a:ext uri="{9D8B030D-6E8A-4147-A177-3AD203B41FA5}">
                      <a16:colId xmlns:a16="http://schemas.microsoft.com/office/drawing/2014/main" val="3614280366"/>
                    </a:ext>
                  </a:extLst>
                </a:gridCol>
              </a:tblGrid>
              <a:tr h="473023">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Time</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Topic</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Presenter</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60699070"/>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Technical Orientation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TechNet-21 Team</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80738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Welcome remarks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WHO</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9109150"/>
                  </a:ext>
                </a:extLst>
              </a:tr>
              <a:tr h="425388">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Introduction to the Situation Analysis and why it is useful</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Jose </a:t>
                      </a:r>
                      <a:r>
                        <a:rPr lang="en-US" sz="1600" dirty="0" err="1">
                          <a:solidFill>
                            <a:schemeClr val="bg1">
                              <a:lumMod val="85000"/>
                            </a:schemeClr>
                          </a:solidFill>
                          <a:effectLst/>
                          <a:latin typeface="Calibri" panose="020F0502020204030204" pitchFamily="34" charset="0"/>
                          <a:cs typeface="Calibri" panose="020F0502020204030204" pitchFamily="34" charset="0"/>
                        </a:rPr>
                        <a:t>Biey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143199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Overview of steps of the review and use-cases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Dijana Spasenoska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2324861"/>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a:t>
                      </a:r>
                      <a:r>
                        <a:rPr lang="en-US" sz="1600" dirty="0" err="1">
                          <a:solidFill>
                            <a:schemeClr val="bg1">
                              <a:lumMod val="85000"/>
                            </a:schemeClr>
                          </a:solidFill>
                          <a:effectLst/>
                          <a:latin typeface="Calibri" panose="020F0502020204030204" pitchFamily="34" charset="0"/>
                          <a:cs typeface="Calibri" panose="020F0502020204030204" pitchFamily="34" charset="0"/>
                        </a:rPr>
                        <a:t>Programme</a:t>
                      </a:r>
                      <a:r>
                        <a:rPr lang="en-US" sz="1600" dirty="0">
                          <a:solidFill>
                            <a:schemeClr val="bg1">
                              <a:lumMod val="85000"/>
                            </a:schemeClr>
                          </a:solidFill>
                          <a:effectLst/>
                          <a:latin typeface="Calibri" panose="020F0502020204030204" pitchFamily="34" charset="0"/>
                          <a:cs typeface="Calibri" panose="020F0502020204030204" pitchFamily="34" charset="0"/>
                        </a:rPr>
                        <a:t> reviews and Recovery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Samir </a:t>
                      </a:r>
                      <a:r>
                        <a:rPr lang="en-US" sz="1600" dirty="0" err="1">
                          <a:solidFill>
                            <a:schemeClr val="bg1">
                              <a:lumMod val="85000"/>
                            </a:schemeClr>
                          </a:solidFill>
                          <a:effectLst/>
                          <a:latin typeface="Calibri" panose="020F0502020204030204" pitchFamily="34" charset="0"/>
                          <a:cs typeface="Calibri" panose="020F0502020204030204" pitchFamily="34" charset="0"/>
                        </a:rPr>
                        <a:t>Sodha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6954115"/>
                  </a:ext>
                </a:extLst>
              </a:tr>
              <a:tr h="381416">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10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Country experience: Liberia in the context of EPI Review</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Adolphus Clarke</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73470982"/>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Togo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Robert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Adjeoda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3029314200"/>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Cote d’Ivoire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Diabete</a:t>
                      </a: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Tiyaou</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261516"/>
                  </a:ext>
                </a:extLst>
              </a:tr>
              <a:tr h="402987">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20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Questions and Answers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All participants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1059433017"/>
                  </a:ext>
                </a:extLst>
              </a:tr>
            </a:tbl>
          </a:graphicData>
        </a:graphic>
      </p:graphicFrame>
    </p:spTree>
    <p:extLst>
      <p:ext uri="{BB962C8B-B14F-4D97-AF65-F5344CB8AC3E}">
        <p14:creationId xmlns:p14="http://schemas.microsoft.com/office/powerpoint/2010/main" val="1521804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 Liberia</a:t>
            </a: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p:txBody>
          <a:bodyPr/>
          <a:lstStyle/>
          <a:p>
            <a:r>
              <a:rPr lang="en-US" dirty="0"/>
              <a:t>How did you use the tool?</a:t>
            </a:r>
          </a:p>
          <a:p>
            <a:pPr lvl="1"/>
            <a:r>
              <a:rPr lang="en-US" dirty="0"/>
              <a:t>Purpose</a:t>
            </a:r>
          </a:p>
          <a:p>
            <a:pPr lvl="1"/>
            <a:r>
              <a:rPr lang="en-US" dirty="0"/>
              <a:t>Users</a:t>
            </a:r>
          </a:p>
          <a:p>
            <a:pPr lvl="1"/>
            <a:r>
              <a:rPr lang="en-US" dirty="0"/>
              <a:t>Timeline</a:t>
            </a:r>
          </a:p>
          <a:p>
            <a:r>
              <a:rPr lang="en-US" dirty="0"/>
              <a:t>What were the strengths of this methodology?</a:t>
            </a:r>
          </a:p>
          <a:p>
            <a:r>
              <a:rPr lang="en-US" dirty="0"/>
              <a:t>What are some lessons you want to share with participants? </a:t>
            </a:r>
          </a:p>
          <a:p>
            <a:r>
              <a:rPr lang="en-US" dirty="0"/>
              <a:t>Would you recommend this guidance to other countries?</a:t>
            </a:r>
          </a:p>
          <a:p>
            <a:pPr marL="0"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167546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BD13-2F64-4777-A8ED-B62CC040C0B8}"/>
              </a:ext>
            </a:extLst>
          </p:cNvPr>
          <p:cNvSpPr>
            <a:spLocks noGrp="1"/>
          </p:cNvSpPr>
          <p:nvPr>
            <p:ph type="title"/>
          </p:nvPr>
        </p:nvSpPr>
        <p:spPr/>
        <p:txBody>
          <a:bodyPr/>
          <a:lstStyle/>
          <a:p>
            <a:r>
              <a:rPr lang="en-US" b="1" dirty="0">
                <a:solidFill>
                  <a:schemeClr val="bg1"/>
                </a:solidFill>
              </a:rPr>
              <a:t>Agenda</a:t>
            </a:r>
          </a:p>
        </p:txBody>
      </p:sp>
      <p:graphicFrame>
        <p:nvGraphicFramePr>
          <p:cNvPr id="5" name="Table 4">
            <a:extLst>
              <a:ext uri="{FF2B5EF4-FFF2-40B4-BE49-F238E27FC236}">
                <a16:creationId xmlns:a16="http://schemas.microsoft.com/office/drawing/2014/main" id="{F3F46115-AB62-E119-9A42-977A0FD80DE4}"/>
              </a:ext>
            </a:extLst>
          </p:cNvPr>
          <p:cNvGraphicFramePr>
            <a:graphicFrameLocks noGrp="1"/>
          </p:cNvGraphicFramePr>
          <p:nvPr>
            <p:extLst>
              <p:ext uri="{D42A27DB-BD31-4B8C-83A1-F6EECF244321}">
                <p14:modId xmlns:p14="http://schemas.microsoft.com/office/powerpoint/2010/main" val="834442506"/>
              </p:ext>
            </p:extLst>
          </p:nvPr>
        </p:nvGraphicFramePr>
        <p:xfrm>
          <a:off x="1021829" y="1824469"/>
          <a:ext cx="10148341" cy="4246131"/>
        </p:xfrm>
        <a:graphic>
          <a:graphicData uri="http://schemas.openxmlformats.org/drawingml/2006/table">
            <a:tbl>
              <a:tblPr firstRow="1" firstCol="1" bandRow="1">
                <a:tableStyleId>{5C22544A-7EE6-4342-B048-85BDC9FD1C3A}</a:tableStyleId>
              </a:tblPr>
              <a:tblGrid>
                <a:gridCol w="1112826">
                  <a:extLst>
                    <a:ext uri="{9D8B030D-6E8A-4147-A177-3AD203B41FA5}">
                      <a16:colId xmlns:a16="http://schemas.microsoft.com/office/drawing/2014/main" val="2514857778"/>
                    </a:ext>
                  </a:extLst>
                </a:gridCol>
                <a:gridCol w="5651984">
                  <a:extLst>
                    <a:ext uri="{9D8B030D-6E8A-4147-A177-3AD203B41FA5}">
                      <a16:colId xmlns:a16="http://schemas.microsoft.com/office/drawing/2014/main" val="908531562"/>
                    </a:ext>
                  </a:extLst>
                </a:gridCol>
                <a:gridCol w="3383531">
                  <a:extLst>
                    <a:ext uri="{9D8B030D-6E8A-4147-A177-3AD203B41FA5}">
                      <a16:colId xmlns:a16="http://schemas.microsoft.com/office/drawing/2014/main" val="3614280366"/>
                    </a:ext>
                  </a:extLst>
                </a:gridCol>
              </a:tblGrid>
              <a:tr h="473023">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Time</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Topic</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Presenter</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60699070"/>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Technical Orientation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TechNet-21 Team</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80738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Welcome remarks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WHO</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9109150"/>
                  </a:ext>
                </a:extLst>
              </a:tr>
              <a:tr h="425388">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Introduction to the Situation Analysis and why it is useful</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Jose </a:t>
                      </a:r>
                      <a:r>
                        <a:rPr lang="en-US" sz="1600" dirty="0" err="1">
                          <a:solidFill>
                            <a:schemeClr val="bg1">
                              <a:lumMod val="85000"/>
                            </a:schemeClr>
                          </a:solidFill>
                          <a:effectLst/>
                          <a:latin typeface="Calibri" panose="020F0502020204030204" pitchFamily="34" charset="0"/>
                          <a:cs typeface="Calibri" panose="020F0502020204030204" pitchFamily="34" charset="0"/>
                        </a:rPr>
                        <a:t>Biey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143199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Overview of steps of the review and use-cases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Dijana Spasenoska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2324861"/>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a:t>
                      </a:r>
                      <a:r>
                        <a:rPr lang="en-US" sz="1600" dirty="0" err="1">
                          <a:solidFill>
                            <a:schemeClr val="bg1">
                              <a:lumMod val="85000"/>
                            </a:schemeClr>
                          </a:solidFill>
                          <a:effectLst/>
                          <a:latin typeface="Calibri" panose="020F0502020204030204" pitchFamily="34" charset="0"/>
                          <a:cs typeface="Calibri" panose="020F0502020204030204" pitchFamily="34" charset="0"/>
                        </a:rPr>
                        <a:t>Programme</a:t>
                      </a:r>
                      <a:r>
                        <a:rPr lang="en-US" sz="1600" dirty="0">
                          <a:solidFill>
                            <a:schemeClr val="bg1">
                              <a:lumMod val="85000"/>
                            </a:schemeClr>
                          </a:solidFill>
                          <a:effectLst/>
                          <a:latin typeface="Calibri" panose="020F0502020204030204" pitchFamily="34" charset="0"/>
                          <a:cs typeface="Calibri" panose="020F0502020204030204" pitchFamily="34" charset="0"/>
                        </a:rPr>
                        <a:t> reviews and Recovery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Samir </a:t>
                      </a:r>
                      <a:r>
                        <a:rPr lang="en-US" sz="1600" dirty="0" err="1">
                          <a:solidFill>
                            <a:schemeClr val="bg1">
                              <a:lumMod val="85000"/>
                            </a:schemeClr>
                          </a:solidFill>
                          <a:effectLst/>
                          <a:latin typeface="Calibri" panose="020F0502020204030204" pitchFamily="34" charset="0"/>
                          <a:cs typeface="Calibri" panose="020F0502020204030204" pitchFamily="34" charset="0"/>
                        </a:rPr>
                        <a:t>Sodha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6954115"/>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Liberia in the context of EPI Review</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Adolphus Clarke</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73470982"/>
                  </a:ext>
                </a:extLst>
              </a:tr>
              <a:tr h="381416">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effectLst/>
                          <a:latin typeface="Calibri" panose="020F0502020204030204" pitchFamily="34" charset="0"/>
                          <a:cs typeface="Calibri" panose="020F0502020204030204" pitchFamily="34" charset="0"/>
                        </a:rPr>
                        <a:t>• Country experience: Togo in the context of NIS</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Robert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Adjeoda</a:t>
                      </a:r>
                      <a:endPar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3029314200"/>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Cote d’Ivoire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Diabete</a:t>
                      </a: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Tiyaou</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261516"/>
                  </a:ext>
                </a:extLst>
              </a:tr>
              <a:tr h="402987">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20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Questions and Answers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All participants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1059433017"/>
                  </a:ext>
                </a:extLst>
              </a:tr>
            </a:tbl>
          </a:graphicData>
        </a:graphic>
      </p:graphicFrame>
    </p:spTree>
    <p:extLst>
      <p:ext uri="{BB962C8B-B14F-4D97-AF65-F5344CB8AC3E}">
        <p14:creationId xmlns:p14="http://schemas.microsoft.com/office/powerpoint/2010/main" val="2958698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 Togo</a:t>
            </a: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100208" y="1690688"/>
            <a:ext cx="11253592" cy="5235880"/>
          </a:xfrm>
        </p:spPr>
        <p:txBody>
          <a:bodyPr>
            <a:normAutofit/>
          </a:bodyPr>
          <a:lstStyle/>
          <a:p>
            <a:r>
              <a:rPr lang="en-US" b="1" dirty="0"/>
              <a:t>How did you use the tool?</a:t>
            </a:r>
          </a:p>
          <a:p>
            <a:pPr lvl="1"/>
            <a:r>
              <a:rPr lang="en-US" b="1" dirty="0"/>
              <a:t>Purpose</a:t>
            </a:r>
          </a:p>
          <a:p>
            <a:pPr lvl="1">
              <a:buFont typeface="Wingdings" panose="05000000000000000000" pitchFamily="2" charset="2"/>
              <a:buChar char="q"/>
            </a:pPr>
            <a:r>
              <a:rPr lang="fr-FR" dirty="0">
                <a:solidFill>
                  <a:srgbClr val="0033CC"/>
                </a:solidFill>
              </a:rPr>
              <a:t> </a:t>
            </a:r>
            <a:r>
              <a:rPr lang="fr-FR" sz="2800" dirty="0">
                <a:solidFill>
                  <a:srgbClr val="0033CC"/>
                </a:solidFill>
              </a:rPr>
              <a:t>Disposer d’une analyse de la situation : </a:t>
            </a:r>
          </a:p>
          <a:p>
            <a:pPr lvl="2">
              <a:buFont typeface="Wingdings" panose="05000000000000000000" pitchFamily="2" charset="2"/>
              <a:buChar char="ü"/>
            </a:pPr>
            <a:r>
              <a:rPr lang="fr-FR" sz="2400" dirty="0">
                <a:solidFill>
                  <a:srgbClr val="0033CC"/>
                </a:solidFill>
              </a:rPr>
              <a:t>Complète et systématique</a:t>
            </a:r>
          </a:p>
          <a:p>
            <a:pPr lvl="2">
              <a:buFont typeface="Wingdings" panose="05000000000000000000" pitchFamily="2" charset="2"/>
              <a:buChar char="ü"/>
            </a:pPr>
            <a:r>
              <a:rPr lang="fr-FR" sz="2400" dirty="0">
                <a:solidFill>
                  <a:srgbClr val="0033CC"/>
                </a:solidFill>
              </a:rPr>
              <a:t> Basée sur les données factuelles (rapports, documents) disponibles sur le PEV du Togo et non pas sur des opinions personnelles</a:t>
            </a:r>
          </a:p>
          <a:p>
            <a:pPr lvl="1">
              <a:buFont typeface="Wingdings" panose="05000000000000000000" pitchFamily="2" charset="2"/>
              <a:buChar char="q"/>
            </a:pPr>
            <a:r>
              <a:rPr lang="fr-FR" sz="2800" dirty="0">
                <a:solidFill>
                  <a:srgbClr val="0033CC"/>
                </a:solidFill>
              </a:rPr>
              <a:t>Faciliter l’élaboration de la Stratégie Nationale de Vaccination</a:t>
            </a:r>
          </a:p>
          <a:p>
            <a:pPr lvl="1">
              <a:buFont typeface="Wingdings" panose="05000000000000000000" pitchFamily="2" charset="2"/>
              <a:buChar char="q"/>
            </a:pPr>
            <a:r>
              <a:rPr lang="fr-FR" sz="2800" dirty="0">
                <a:solidFill>
                  <a:srgbClr val="0033CC"/>
                </a:solidFill>
              </a:rPr>
              <a:t> Faciliter les discussions dans les travaux de groupe </a:t>
            </a:r>
          </a:p>
          <a:p>
            <a:pPr marL="914400" lvl="2" indent="0">
              <a:buNone/>
            </a:pPr>
            <a:endParaRPr lang="fr-FR" sz="2400" dirty="0">
              <a:solidFill>
                <a:srgbClr val="0033CC"/>
              </a:solidFill>
            </a:endParaRPr>
          </a:p>
          <a:p>
            <a:pPr marL="457200" lvl="1" indent="0">
              <a:buNone/>
            </a:pPr>
            <a:endParaRPr lang="fr-FR" dirty="0">
              <a:solidFill>
                <a:srgbClr val="0033CC"/>
              </a:solidFill>
            </a:endParaRPr>
          </a:p>
          <a:p>
            <a:pPr marL="457200" lvl="1" indent="0">
              <a:buNone/>
            </a:pPr>
            <a:endParaRPr lang="fr-FR" dirty="0"/>
          </a:p>
          <a:p>
            <a:pPr lvl="1"/>
            <a:endParaRPr lang="en-US" dirty="0"/>
          </a:p>
          <a:p>
            <a:pPr lvl="1"/>
            <a:endParaRPr lang="en-US" dirty="0"/>
          </a:p>
        </p:txBody>
      </p:sp>
    </p:spTree>
    <p:extLst>
      <p:ext uri="{BB962C8B-B14F-4D97-AF65-F5344CB8AC3E}">
        <p14:creationId xmlns:p14="http://schemas.microsoft.com/office/powerpoint/2010/main" val="4038522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 Togo</a:t>
            </a: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150312" y="1465545"/>
            <a:ext cx="11761940" cy="5173250"/>
          </a:xfrm>
        </p:spPr>
        <p:txBody>
          <a:bodyPr>
            <a:normAutofit/>
          </a:bodyPr>
          <a:lstStyle/>
          <a:p>
            <a:r>
              <a:rPr lang="en-US" b="1" dirty="0"/>
              <a:t>How did you use the tool?</a:t>
            </a:r>
          </a:p>
          <a:p>
            <a:pPr lvl="1"/>
            <a:r>
              <a:rPr lang="en-US" b="1" dirty="0"/>
              <a:t>Users</a:t>
            </a:r>
          </a:p>
          <a:p>
            <a:pPr lvl="1">
              <a:buFont typeface="Wingdings" panose="05000000000000000000" pitchFamily="2" charset="2"/>
              <a:buChar char="ü"/>
            </a:pPr>
            <a:r>
              <a:rPr lang="fr-FR" dirty="0">
                <a:solidFill>
                  <a:srgbClr val="0033CC"/>
                </a:solidFill>
              </a:rPr>
              <a:t>Consultant : maîtriser l’outil pour orienter les autres parties prenantes sur son utilisation</a:t>
            </a:r>
          </a:p>
          <a:p>
            <a:pPr lvl="1">
              <a:buFont typeface="Wingdings" panose="05000000000000000000" pitchFamily="2" charset="2"/>
              <a:buChar char="ü"/>
            </a:pPr>
            <a:r>
              <a:rPr lang="fr-FR" dirty="0">
                <a:solidFill>
                  <a:srgbClr val="0033CC"/>
                </a:solidFill>
              </a:rPr>
              <a:t> Participants à l’atelier d’analyse de la situation : chacun des 07 groupes thématiques a utilisé l’outil</a:t>
            </a:r>
          </a:p>
          <a:p>
            <a:pPr lvl="1"/>
            <a:r>
              <a:rPr lang="en-US" b="1" dirty="0"/>
              <a:t>Timeline</a:t>
            </a:r>
          </a:p>
          <a:p>
            <a:pPr lvl="1">
              <a:buFont typeface="Wingdings" panose="05000000000000000000" pitchFamily="2" charset="2"/>
              <a:buChar char="ü"/>
            </a:pPr>
            <a:r>
              <a:rPr lang="fr-FR" dirty="0">
                <a:solidFill>
                  <a:srgbClr val="0033CC"/>
                </a:solidFill>
              </a:rPr>
              <a:t>Utilisé </a:t>
            </a:r>
          </a:p>
          <a:p>
            <a:pPr lvl="2">
              <a:buFont typeface="Wingdings" panose="05000000000000000000" pitchFamily="2" charset="2"/>
              <a:buChar char="§"/>
            </a:pPr>
            <a:r>
              <a:rPr lang="fr-FR" sz="2400" dirty="0">
                <a:solidFill>
                  <a:srgbClr val="0033CC"/>
                </a:solidFill>
              </a:rPr>
              <a:t>Lors de l’atelier préparatoire à l’analyse de la situation (06 au 08 septembre 2022)</a:t>
            </a:r>
          </a:p>
          <a:p>
            <a:pPr lvl="2">
              <a:buFont typeface="Wingdings" panose="05000000000000000000" pitchFamily="2" charset="2"/>
              <a:buChar char="§"/>
            </a:pPr>
            <a:r>
              <a:rPr lang="fr-FR" sz="2400" dirty="0">
                <a:solidFill>
                  <a:srgbClr val="0033CC"/>
                </a:solidFill>
              </a:rPr>
              <a:t>Lors de l’atelier d’analyse de la situation (12 au 16 septembre 2022)</a:t>
            </a:r>
          </a:p>
          <a:p>
            <a:pPr lvl="2">
              <a:buFont typeface="Wingdings" panose="05000000000000000000" pitchFamily="2" charset="2"/>
              <a:buChar char="§"/>
            </a:pPr>
            <a:r>
              <a:rPr lang="fr-FR" sz="2400" dirty="0">
                <a:solidFill>
                  <a:srgbClr val="0033CC"/>
                </a:solidFill>
              </a:rPr>
              <a:t>Pour la hiérarchisation des obstacles à l’atteinte des objectifs de couverture (25 au 29 octobre 2022)</a:t>
            </a:r>
          </a:p>
          <a:p>
            <a:pPr lvl="2">
              <a:buFont typeface="Wingdings" panose="05000000000000000000" pitchFamily="2" charset="2"/>
              <a:buChar char="§"/>
            </a:pPr>
            <a:endParaRPr lang="fr-FR" dirty="0">
              <a:solidFill>
                <a:srgbClr val="0033CC"/>
              </a:solidFill>
            </a:endParaRPr>
          </a:p>
          <a:p>
            <a:pPr marL="0" indent="0">
              <a:buNone/>
            </a:pPr>
            <a:endParaRPr lang="en-US" dirty="0"/>
          </a:p>
          <a:p>
            <a:pPr lvl="1"/>
            <a:endParaRPr lang="en-US" dirty="0"/>
          </a:p>
        </p:txBody>
      </p:sp>
    </p:spTree>
    <p:extLst>
      <p:ext uri="{BB962C8B-B14F-4D97-AF65-F5344CB8AC3E}">
        <p14:creationId xmlns:p14="http://schemas.microsoft.com/office/powerpoint/2010/main" val="1111020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 Togo</a:t>
            </a: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150312" y="1672224"/>
            <a:ext cx="11203488" cy="5185776"/>
          </a:xfrm>
        </p:spPr>
        <p:txBody>
          <a:bodyPr>
            <a:normAutofit fontScale="85000" lnSpcReduction="20000"/>
          </a:bodyPr>
          <a:lstStyle/>
          <a:p>
            <a:pPr marL="0" indent="0">
              <a:buNone/>
            </a:pPr>
            <a:r>
              <a:rPr lang="en-US" dirty="0"/>
              <a:t>• What were the strengths of this methodology?</a:t>
            </a:r>
          </a:p>
          <a:p>
            <a:pPr lvl="2">
              <a:buFont typeface="Wingdings" panose="05000000000000000000" pitchFamily="2" charset="2"/>
              <a:buChar char="ü"/>
            </a:pPr>
            <a:r>
              <a:rPr lang="fr-FR" sz="2800" b="1" dirty="0">
                <a:solidFill>
                  <a:srgbClr val="0033CC"/>
                </a:solidFill>
              </a:rPr>
              <a:t>Questions principales </a:t>
            </a:r>
            <a:r>
              <a:rPr lang="fr-FR" sz="2800" dirty="0">
                <a:solidFill>
                  <a:srgbClr val="0033CC"/>
                </a:solidFill>
              </a:rPr>
              <a:t>et </a:t>
            </a:r>
            <a:r>
              <a:rPr lang="fr-FR" sz="2800" b="1" dirty="0">
                <a:solidFill>
                  <a:srgbClr val="0033CC"/>
                </a:solidFill>
              </a:rPr>
              <a:t>questions d’orientations </a:t>
            </a:r>
            <a:r>
              <a:rPr lang="fr-FR" sz="2800" dirty="0">
                <a:solidFill>
                  <a:srgbClr val="0033CC"/>
                </a:solidFill>
              </a:rPr>
              <a:t>dans l’outil facilitent la réflexion dans les travaux de groupes</a:t>
            </a:r>
          </a:p>
          <a:p>
            <a:pPr lvl="2">
              <a:buFont typeface="Wingdings" panose="05000000000000000000" pitchFamily="2" charset="2"/>
              <a:buChar char="ü"/>
            </a:pPr>
            <a:r>
              <a:rPr lang="fr-FR" sz="2800" dirty="0">
                <a:solidFill>
                  <a:srgbClr val="0033CC"/>
                </a:solidFill>
              </a:rPr>
              <a:t>Basée sur les </a:t>
            </a:r>
            <a:r>
              <a:rPr lang="fr-FR" sz="2800" b="1" dirty="0">
                <a:solidFill>
                  <a:srgbClr val="0033CC"/>
                </a:solidFill>
              </a:rPr>
              <a:t>7 principaux domaines pertinents </a:t>
            </a:r>
            <a:r>
              <a:rPr lang="fr-FR" sz="2800" dirty="0">
                <a:solidFill>
                  <a:srgbClr val="0033CC"/>
                </a:solidFill>
              </a:rPr>
              <a:t>du PEV : </a:t>
            </a:r>
          </a:p>
          <a:p>
            <a:pPr marL="914400" lvl="2" indent="0">
              <a:buNone/>
            </a:pPr>
            <a:r>
              <a:rPr lang="fr-FR" sz="2800" dirty="0">
                <a:solidFill>
                  <a:srgbClr val="0033CC"/>
                </a:solidFill>
              </a:rPr>
              <a:t>	1- Gestion du programme et financement; </a:t>
            </a:r>
          </a:p>
          <a:p>
            <a:pPr marL="914400" lvl="2" indent="0">
              <a:buNone/>
            </a:pPr>
            <a:r>
              <a:rPr lang="fr-FR" sz="2800" dirty="0">
                <a:solidFill>
                  <a:srgbClr val="0033CC"/>
                </a:solidFill>
              </a:rPr>
              <a:t>	2 - Ressources Humaines; </a:t>
            </a:r>
          </a:p>
          <a:p>
            <a:pPr marL="914400" lvl="2" indent="0">
              <a:buNone/>
            </a:pPr>
            <a:r>
              <a:rPr lang="fr-FR" sz="2800" dirty="0">
                <a:solidFill>
                  <a:srgbClr val="0033CC"/>
                </a:solidFill>
              </a:rPr>
              <a:t>	3- Approvisionnement et logistique de qualité; </a:t>
            </a:r>
          </a:p>
          <a:p>
            <a:pPr marL="914400" lvl="2" indent="0">
              <a:buNone/>
            </a:pPr>
            <a:r>
              <a:rPr lang="fr-FR" sz="2800" dirty="0">
                <a:solidFill>
                  <a:srgbClr val="0033CC"/>
                </a:solidFill>
              </a:rPr>
              <a:t>	4- Prestation de service; </a:t>
            </a:r>
          </a:p>
          <a:p>
            <a:pPr marL="914400" lvl="2" indent="0">
              <a:buNone/>
            </a:pPr>
            <a:r>
              <a:rPr lang="fr-FR" sz="2800" dirty="0">
                <a:solidFill>
                  <a:srgbClr val="0033CC"/>
                </a:solidFill>
              </a:rPr>
              <a:t>	5- Couverture et MAPI; </a:t>
            </a:r>
          </a:p>
          <a:p>
            <a:pPr marL="914400" lvl="2" indent="0">
              <a:buNone/>
            </a:pPr>
            <a:r>
              <a:rPr lang="fr-FR" sz="2800" dirty="0">
                <a:solidFill>
                  <a:srgbClr val="0033CC"/>
                </a:solidFill>
              </a:rPr>
              <a:t>	6- Surveillance et Système d’information; </a:t>
            </a:r>
          </a:p>
          <a:p>
            <a:pPr marL="914400" lvl="2" indent="0">
              <a:buNone/>
            </a:pPr>
            <a:r>
              <a:rPr lang="fr-FR" sz="2800" dirty="0">
                <a:solidFill>
                  <a:srgbClr val="0033CC"/>
                </a:solidFill>
              </a:rPr>
              <a:t>	7- Génération de la demande</a:t>
            </a:r>
          </a:p>
          <a:p>
            <a:pPr lvl="2">
              <a:buFont typeface="Wingdings" panose="05000000000000000000" pitchFamily="2" charset="2"/>
              <a:buChar char="ü"/>
            </a:pPr>
            <a:r>
              <a:rPr lang="fr-FR" sz="2800" b="1" dirty="0">
                <a:solidFill>
                  <a:srgbClr val="0033CC"/>
                </a:solidFill>
              </a:rPr>
              <a:t>Simple d’utilisation </a:t>
            </a:r>
            <a:r>
              <a:rPr lang="fr-FR" sz="2800" dirty="0">
                <a:solidFill>
                  <a:srgbClr val="0033CC"/>
                </a:solidFill>
              </a:rPr>
              <a:t>si l’outil est bien maîtrisé</a:t>
            </a:r>
          </a:p>
          <a:p>
            <a:pPr lvl="2">
              <a:buFont typeface="Wingdings" panose="05000000000000000000" pitchFamily="2" charset="2"/>
              <a:buChar char="ü"/>
            </a:pPr>
            <a:r>
              <a:rPr lang="fr-FR" sz="2800" dirty="0">
                <a:solidFill>
                  <a:srgbClr val="0033CC"/>
                </a:solidFill>
              </a:rPr>
              <a:t>Permet de </a:t>
            </a:r>
            <a:r>
              <a:rPr lang="fr-FR" sz="2800" b="1" dirty="0">
                <a:solidFill>
                  <a:srgbClr val="0033CC"/>
                </a:solidFill>
              </a:rPr>
              <a:t>générer et classer automatiquement </a:t>
            </a:r>
            <a:r>
              <a:rPr lang="fr-FR" sz="2800" dirty="0">
                <a:solidFill>
                  <a:srgbClr val="0033CC"/>
                </a:solidFill>
              </a:rPr>
              <a:t>dans des feuilles séparées les points forts, obstacles et domaines possibles de recherche et d’apprentissage</a:t>
            </a:r>
          </a:p>
          <a:p>
            <a:pPr lvl="2">
              <a:buFont typeface="Wingdings" panose="05000000000000000000" pitchFamily="2" charset="2"/>
              <a:buChar char="ü"/>
            </a:pPr>
            <a:r>
              <a:rPr lang="fr-FR" sz="2800" dirty="0">
                <a:solidFill>
                  <a:srgbClr val="0033CC"/>
                </a:solidFill>
              </a:rPr>
              <a:t> Facilite la </a:t>
            </a:r>
            <a:r>
              <a:rPr lang="fr-FR" sz="2800" b="1" dirty="0">
                <a:solidFill>
                  <a:srgbClr val="0033CC"/>
                </a:solidFill>
              </a:rPr>
              <a:t>hiérarchisation</a:t>
            </a:r>
            <a:r>
              <a:rPr lang="fr-FR" sz="2800" dirty="0">
                <a:solidFill>
                  <a:srgbClr val="0033CC"/>
                </a:solidFill>
              </a:rPr>
              <a:t> des priorités identifiées </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234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a:t>
            </a:r>
            <a:r>
              <a:rPr lang="en-US" b="1">
                <a:solidFill>
                  <a:schemeClr val="bg1"/>
                </a:solidFill>
              </a:rPr>
              <a:t>: Togo</a:t>
            </a:r>
            <a:endParaRPr lang="en-US" b="1" dirty="0">
              <a:solidFill>
                <a:schemeClr val="bg1"/>
              </a:solidFill>
            </a:endParaRP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350919" y="1697276"/>
            <a:ext cx="11266119" cy="5160724"/>
          </a:xfrm>
        </p:spPr>
        <p:txBody>
          <a:bodyPr>
            <a:normAutofit fontScale="92500" lnSpcReduction="20000"/>
          </a:bodyPr>
          <a:lstStyle/>
          <a:p>
            <a:r>
              <a:rPr lang="en-US" dirty="0"/>
              <a:t>What are some lessons you want to share with participants?</a:t>
            </a:r>
          </a:p>
          <a:p>
            <a:pPr>
              <a:buFont typeface="Wingdings" panose="05000000000000000000" pitchFamily="2" charset="2"/>
              <a:buChar char="ü"/>
            </a:pPr>
            <a:r>
              <a:rPr lang="fr-FR" sz="2400" dirty="0">
                <a:solidFill>
                  <a:srgbClr val="0033CC"/>
                </a:solidFill>
              </a:rPr>
              <a:t>Nécessité d’une </a:t>
            </a:r>
            <a:r>
              <a:rPr lang="fr-FR" sz="2400" b="1" dirty="0">
                <a:solidFill>
                  <a:srgbClr val="0033CC"/>
                </a:solidFill>
              </a:rPr>
              <a:t>bonne maîtrise </a:t>
            </a:r>
            <a:r>
              <a:rPr lang="fr-FR" sz="2400" dirty="0">
                <a:solidFill>
                  <a:srgbClr val="0033CC"/>
                </a:solidFill>
              </a:rPr>
              <a:t>de l’outil</a:t>
            </a:r>
          </a:p>
          <a:p>
            <a:pPr>
              <a:buFont typeface="Wingdings" panose="05000000000000000000" pitchFamily="2" charset="2"/>
              <a:buChar char="ü"/>
            </a:pPr>
            <a:r>
              <a:rPr lang="fr-FR" sz="2400" dirty="0">
                <a:solidFill>
                  <a:srgbClr val="0033CC"/>
                </a:solidFill>
              </a:rPr>
              <a:t>Importance de </a:t>
            </a:r>
            <a:r>
              <a:rPr lang="fr-FR" sz="2400" b="1" dirty="0">
                <a:solidFill>
                  <a:srgbClr val="0033CC"/>
                </a:solidFill>
              </a:rPr>
              <a:t>l’appui technique de l’OMS/IST</a:t>
            </a:r>
            <a:r>
              <a:rPr lang="fr-FR" sz="2400" dirty="0">
                <a:solidFill>
                  <a:srgbClr val="0033CC"/>
                </a:solidFill>
              </a:rPr>
              <a:t> pour orienter sur certains aspects</a:t>
            </a:r>
          </a:p>
          <a:p>
            <a:pPr>
              <a:buFont typeface="Wingdings" panose="05000000000000000000" pitchFamily="2" charset="2"/>
              <a:buChar char="ü"/>
            </a:pPr>
            <a:r>
              <a:rPr lang="fr-FR" sz="2400" dirty="0">
                <a:solidFill>
                  <a:srgbClr val="0033CC"/>
                </a:solidFill>
              </a:rPr>
              <a:t>Disposer de la </a:t>
            </a:r>
            <a:r>
              <a:rPr lang="fr-FR" sz="2400" b="1" dirty="0">
                <a:solidFill>
                  <a:srgbClr val="0033CC"/>
                </a:solidFill>
              </a:rPr>
              <a:t>dernière version </a:t>
            </a:r>
            <a:r>
              <a:rPr lang="fr-FR" sz="2400" dirty="0">
                <a:solidFill>
                  <a:srgbClr val="0033CC"/>
                </a:solidFill>
              </a:rPr>
              <a:t>avec prise en compte des aspects liés au genre</a:t>
            </a:r>
          </a:p>
          <a:p>
            <a:pPr>
              <a:buFont typeface="Wingdings" panose="05000000000000000000" pitchFamily="2" charset="2"/>
              <a:buChar char="ü"/>
            </a:pPr>
            <a:r>
              <a:rPr lang="fr-FR" sz="2400" dirty="0">
                <a:solidFill>
                  <a:srgbClr val="0033CC"/>
                </a:solidFill>
              </a:rPr>
              <a:t>Avoir à disposition </a:t>
            </a:r>
            <a:r>
              <a:rPr lang="fr-FR" sz="2400" b="1" dirty="0">
                <a:solidFill>
                  <a:srgbClr val="0033CC"/>
                </a:solidFill>
              </a:rPr>
              <a:t>tous les documents nécessaires </a:t>
            </a:r>
            <a:r>
              <a:rPr lang="fr-FR" sz="2400" dirty="0">
                <a:solidFill>
                  <a:srgbClr val="0033CC"/>
                </a:solidFill>
              </a:rPr>
              <a:t>: il y a une liste des documents susceptibles d’être utilisés dans l’outil</a:t>
            </a:r>
          </a:p>
          <a:p>
            <a:pPr>
              <a:buFont typeface="Wingdings" panose="05000000000000000000" pitchFamily="2" charset="2"/>
              <a:buChar char="ü"/>
            </a:pPr>
            <a:r>
              <a:rPr lang="fr-FR" sz="2400" dirty="0">
                <a:solidFill>
                  <a:srgbClr val="0033CC"/>
                </a:solidFill>
              </a:rPr>
              <a:t>Disposer dans l’idéal des données récentes sur le PEV </a:t>
            </a:r>
          </a:p>
          <a:p>
            <a:pPr>
              <a:buFont typeface="Wingdings" panose="05000000000000000000" pitchFamily="2" charset="2"/>
              <a:buChar char="ü"/>
            </a:pPr>
            <a:r>
              <a:rPr lang="fr-FR" sz="2400" b="1" dirty="0">
                <a:solidFill>
                  <a:srgbClr val="0033CC"/>
                </a:solidFill>
              </a:rPr>
              <a:t>Avant l’atelier national </a:t>
            </a:r>
            <a:r>
              <a:rPr lang="fr-FR" sz="2400" dirty="0">
                <a:solidFill>
                  <a:srgbClr val="0033CC"/>
                </a:solidFill>
              </a:rPr>
              <a:t>d’analyse de la situation: </a:t>
            </a:r>
            <a:r>
              <a:rPr lang="fr-FR" sz="2400" b="1" dirty="0">
                <a:solidFill>
                  <a:srgbClr val="0033CC"/>
                </a:solidFill>
              </a:rPr>
              <a:t>Briefer les principaux membres des 07 groupes </a:t>
            </a:r>
            <a:r>
              <a:rPr lang="fr-FR" sz="2400" dirty="0">
                <a:solidFill>
                  <a:srgbClr val="0033CC"/>
                </a:solidFill>
              </a:rPr>
              <a:t>thématiques sur les différentes parties de l’outil avant l’atelier pour faciliter la compréhension des autres participants</a:t>
            </a:r>
          </a:p>
          <a:p>
            <a:pPr>
              <a:buFont typeface="Wingdings" panose="05000000000000000000" pitchFamily="2" charset="2"/>
              <a:buChar char="ü"/>
            </a:pPr>
            <a:r>
              <a:rPr lang="fr-FR" sz="2400" b="1" dirty="0">
                <a:solidFill>
                  <a:srgbClr val="0033CC"/>
                </a:solidFill>
              </a:rPr>
              <a:t>Briefer les participants </a:t>
            </a:r>
            <a:r>
              <a:rPr lang="fr-FR" sz="2400" dirty="0">
                <a:solidFill>
                  <a:srgbClr val="0033CC"/>
                </a:solidFill>
              </a:rPr>
              <a:t>à l’atelier sur les différentes parties de l’outil et ses objectifs</a:t>
            </a:r>
          </a:p>
          <a:p>
            <a:pPr>
              <a:buFont typeface="Wingdings" panose="05000000000000000000" pitchFamily="2" charset="2"/>
              <a:buChar char="ü"/>
            </a:pPr>
            <a:r>
              <a:rPr lang="fr-FR" sz="2400" dirty="0">
                <a:solidFill>
                  <a:srgbClr val="0033CC"/>
                </a:solidFill>
              </a:rPr>
              <a:t>Pour la partie « Hiérarchisation », il est important </a:t>
            </a:r>
            <a:r>
              <a:rPr lang="fr-FR" sz="2400" b="1" dirty="0">
                <a:solidFill>
                  <a:srgbClr val="0033CC"/>
                </a:solidFill>
              </a:rPr>
              <a:t>d’utiliser les critères énumérés </a:t>
            </a:r>
            <a:r>
              <a:rPr lang="fr-FR" sz="2400" dirty="0">
                <a:solidFill>
                  <a:srgbClr val="0033CC"/>
                </a:solidFill>
              </a:rPr>
              <a:t>dans l’outil pour réaliser la notation de chaque obstacle, ceci facilite la priorisation</a:t>
            </a:r>
          </a:p>
          <a:p>
            <a:pPr>
              <a:buFont typeface="Wingdings" panose="05000000000000000000" pitchFamily="2" charset="2"/>
              <a:buChar char="ü"/>
            </a:pPr>
            <a:r>
              <a:rPr lang="fr-FR" sz="2400" b="1" dirty="0">
                <a:solidFill>
                  <a:srgbClr val="0033CC"/>
                </a:solidFill>
              </a:rPr>
              <a:t>Bien préparer l’atelier d’analyse </a:t>
            </a:r>
            <a:r>
              <a:rPr lang="fr-FR" sz="2400" dirty="0">
                <a:solidFill>
                  <a:srgbClr val="0033CC"/>
                </a:solidFill>
              </a:rPr>
              <a:t>de la situation car les 5 jours que le Togo a utilisé a semblé insuffisant</a:t>
            </a:r>
          </a:p>
          <a:p>
            <a:pPr>
              <a:buFont typeface="Wingdings" panose="05000000000000000000" pitchFamily="2" charset="2"/>
              <a:buChar char="ü"/>
            </a:pPr>
            <a:endParaRPr lang="fr-FR" sz="2400" dirty="0">
              <a:solidFill>
                <a:srgbClr val="0033CC"/>
              </a:solidFill>
            </a:endParaRPr>
          </a:p>
          <a:p>
            <a:pPr lvl="1"/>
            <a:endParaRPr lang="en-US" dirty="0"/>
          </a:p>
          <a:p>
            <a:pPr lvl="1"/>
            <a:endParaRPr lang="en-US" dirty="0"/>
          </a:p>
        </p:txBody>
      </p:sp>
    </p:spTree>
    <p:extLst>
      <p:ext uri="{BB962C8B-B14F-4D97-AF65-F5344CB8AC3E}">
        <p14:creationId xmlns:p14="http://schemas.microsoft.com/office/powerpoint/2010/main" val="163611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A19E0-7B93-9688-7376-5ABAC77DC639}"/>
              </a:ext>
            </a:extLst>
          </p:cNvPr>
          <p:cNvSpPr>
            <a:spLocks noGrp="1"/>
          </p:cNvSpPr>
          <p:nvPr>
            <p:ph idx="1"/>
          </p:nvPr>
        </p:nvSpPr>
        <p:spPr/>
        <p:txBody>
          <a:bodyPr/>
          <a:lstStyle/>
          <a:p>
            <a:pPr marL="0" indent="0">
              <a:buNone/>
            </a:pPr>
            <a:r>
              <a:rPr lang="en-US" dirty="0"/>
              <a:t>Welcome remarks</a:t>
            </a:r>
          </a:p>
        </p:txBody>
      </p:sp>
    </p:spTree>
    <p:extLst>
      <p:ext uri="{BB962C8B-B14F-4D97-AF65-F5344CB8AC3E}">
        <p14:creationId xmlns:p14="http://schemas.microsoft.com/office/powerpoint/2010/main" val="2295613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a:t>
            </a:r>
            <a:r>
              <a:rPr lang="en-US" b="1">
                <a:solidFill>
                  <a:schemeClr val="bg1"/>
                </a:solidFill>
              </a:rPr>
              <a:t>: Togo</a:t>
            </a:r>
            <a:endParaRPr lang="en-US" b="1" dirty="0">
              <a:solidFill>
                <a:schemeClr val="bg1"/>
              </a:solidFill>
            </a:endParaRP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162839" y="1565753"/>
            <a:ext cx="11190962" cy="4927122"/>
          </a:xfrm>
        </p:spPr>
        <p:txBody>
          <a:bodyPr>
            <a:normAutofit/>
          </a:bodyPr>
          <a:lstStyle/>
          <a:p>
            <a:r>
              <a:rPr lang="en-US" dirty="0"/>
              <a:t>Would you recommend this guidance to other countries?</a:t>
            </a:r>
          </a:p>
          <a:p>
            <a:pPr>
              <a:buFont typeface="Wingdings" panose="05000000000000000000" pitchFamily="2" charset="2"/>
              <a:buChar char="ü"/>
            </a:pPr>
            <a:r>
              <a:rPr lang="en-US" dirty="0"/>
              <a:t> </a:t>
            </a:r>
            <a:r>
              <a:rPr lang="fr-FR" dirty="0">
                <a:solidFill>
                  <a:srgbClr val="0033CC"/>
                </a:solidFill>
              </a:rPr>
              <a:t>Recommandation d’utilisation de l’outil car : </a:t>
            </a:r>
          </a:p>
          <a:p>
            <a:pPr lvl="1">
              <a:buFont typeface="Wingdings" panose="05000000000000000000" pitchFamily="2" charset="2"/>
              <a:buChar char="§"/>
            </a:pPr>
            <a:r>
              <a:rPr lang="fr-FR" dirty="0">
                <a:solidFill>
                  <a:srgbClr val="0033CC"/>
                </a:solidFill>
              </a:rPr>
              <a:t> Permet de </a:t>
            </a:r>
            <a:r>
              <a:rPr lang="fr-FR" b="1" dirty="0">
                <a:solidFill>
                  <a:srgbClr val="0033CC"/>
                </a:solidFill>
              </a:rPr>
              <a:t>systématiser l’analyse </a:t>
            </a:r>
            <a:r>
              <a:rPr lang="fr-FR" dirty="0">
                <a:solidFill>
                  <a:srgbClr val="0033CC"/>
                </a:solidFill>
              </a:rPr>
              <a:t>de la situation du PEV</a:t>
            </a:r>
          </a:p>
          <a:p>
            <a:pPr lvl="1">
              <a:buFont typeface="Wingdings" panose="05000000000000000000" pitchFamily="2" charset="2"/>
              <a:buChar char="§"/>
            </a:pPr>
            <a:r>
              <a:rPr lang="fr-FR" dirty="0">
                <a:solidFill>
                  <a:srgbClr val="0033CC"/>
                </a:solidFill>
              </a:rPr>
              <a:t>Les </a:t>
            </a:r>
            <a:r>
              <a:rPr lang="fr-FR" b="1" dirty="0">
                <a:solidFill>
                  <a:srgbClr val="0033CC"/>
                </a:solidFill>
              </a:rPr>
              <a:t>questions principales </a:t>
            </a:r>
            <a:r>
              <a:rPr lang="fr-FR" dirty="0">
                <a:solidFill>
                  <a:srgbClr val="0033CC"/>
                </a:solidFill>
              </a:rPr>
              <a:t>et </a:t>
            </a:r>
            <a:r>
              <a:rPr lang="fr-FR" b="1" dirty="0">
                <a:solidFill>
                  <a:srgbClr val="0033CC"/>
                </a:solidFill>
              </a:rPr>
              <a:t>questions d’orientations </a:t>
            </a:r>
            <a:r>
              <a:rPr lang="fr-FR" dirty="0">
                <a:solidFill>
                  <a:srgbClr val="0033CC"/>
                </a:solidFill>
              </a:rPr>
              <a:t>facilitent la réflexion dans les travaux de groupes </a:t>
            </a:r>
          </a:p>
          <a:p>
            <a:pPr lvl="1">
              <a:buFont typeface="Wingdings" panose="05000000000000000000" pitchFamily="2" charset="2"/>
              <a:buChar char="§"/>
            </a:pPr>
            <a:r>
              <a:rPr lang="fr-FR" dirty="0">
                <a:solidFill>
                  <a:srgbClr val="0033CC"/>
                </a:solidFill>
              </a:rPr>
              <a:t> Les </a:t>
            </a:r>
            <a:r>
              <a:rPr lang="fr-FR" b="1" dirty="0">
                <a:solidFill>
                  <a:srgbClr val="0033CC"/>
                </a:solidFill>
              </a:rPr>
              <a:t>obstacles sont générés automatiquement </a:t>
            </a:r>
            <a:r>
              <a:rPr lang="fr-FR" dirty="0">
                <a:solidFill>
                  <a:srgbClr val="0033CC"/>
                </a:solidFill>
              </a:rPr>
              <a:t>après renseignement de l’outil</a:t>
            </a:r>
          </a:p>
          <a:p>
            <a:pPr lvl="1">
              <a:buFont typeface="Wingdings" panose="05000000000000000000" pitchFamily="2" charset="2"/>
              <a:buChar char="§"/>
            </a:pPr>
            <a:r>
              <a:rPr lang="fr-FR" dirty="0">
                <a:solidFill>
                  <a:srgbClr val="0033CC"/>
                </a:solidFill>
              </a:rPr>
              <a:t> La partie </a:t>
            </a:r>
            <a:r>
              <a:rPr lang="fr-FR" b="1" dirty="0">
                <a:solidFill>
                  <a:srgbClr val="0033CC"/>
                </a:solidFill>
              </a:rPr>
              <a:t>hiérarchisation des obstacles </a:t>
            </a:r>
            <a:r>
              <a:rPr lang="fr-FR" dirty="0">
                <a:solidFill>
                  <a:srgbClr val="0033CC"/>
                </a:solidFill>
              </a:rPr>
              <a:t>est disponible dans l’outil et facilite les analyses</a:t>
            </a:r>
          </a:p>
          <a:p>
            <a:pPr lvl="1">
              <a:buFont typeface="Wingdings" panose="05000000000000000000" pitchFamily="2" charset="2"/>
              <a:buChar char="§"/>
            </a:pPr>
            <a:endParaRPr lang="fr-FR" dirty="0">
              <a:solidFill>
                <a:srgbClr val="0033CC"/>
              </a:solidFill>
            </a:endParaRPr>
          </a:p>
          <a:p>
            <a:pPr marL="457200" lvl="1" indent="0">
              <a:buNone/>
            </a:pPr>
            <a:r>
              <a:rPr lang="fr-FR" b="1" dirty="0">
                <a:solidFill>
                  <a:srgbClr val="FF0000"/>
                </a:solidFill>
              </a:rPr>
              <a:t>Conclusion : Nous recommandons vivement l’utilisation de cet outil aux autres pays qui sont dans le processus d’élaboration du NIS car il est pratique.</a:t>
            </a:r>
          </a:p>
          <a:p>
            <a:pPr lvl="1">
              <a:buFont typeface="Wingdings" panose="05000000000000000000" pitchFamily="2" charset="2"/>
              <a:buChar char="§"/>
            </a:pPr>
            <a:endParaRPr lang="fr-FR" dirty="0">
              <a:solidFill>
                <a:srgbClr val="0033CC"/>
              </a:solidFill>
            </a:endParaRP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99517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BD13-2F64-4777-A8ED-B62CC040C0B8}"/>
              </a:ext>
            </a:extLst>
          </p:cNvPr>
          <p:cNvSpPr>
            <a:spLocks noGrp="1"/>
          </p:cNvSpPr>
          <p:nvPr>
            <p:ph type="title"/>
          </p:nvPr>
        </p:nvSpPr>
        <p:spPr/>
        <p:txBody>
          <a:bodyPr/>
          <a:lstStyle/>
          <a:p>
            <a:r>
              <a:rPr lang="en-US" b="1" dirty="0">
                <a:solidFill>
                  <a:schemeClr val="bg1"/>
                </a:solidFill>
              </a:rPr>
              <a:t>Agenda</a:t>
            </a:r>
          </a:p>
        </p:txBody>
      </p:sp>
      <p:graphicFrame>
        <p:nvGraphicFramePr>
          <p:cNvPr id="5" name="Table 4">
            <a:extLst>
              <a:ext uri="{FF2B5EF4-FFF2-40B4-BE49-F238E27FC236}">
                <a16:creationId xmlns:a16="http://schemas.microsoft.com/office/drawing/2014/main" id="{F3F46115-AB62-E119-9A42-977A0FD80DE4}"/>
              </a:ext>
            </a:extLst>
          </p:cNvPr>
          <p:cNvGraphicFramePr>
            <a:graphicFrameLocks noGrp="1"/>
          </p:cNvGraphicFramePr>
          <p:nvPr>
            <p:extLst>
              <p:ext uri="{D42A27DB-BD31-4B8C-83A1-F6EECF244321}">
                <p14:modId xmlns:p14="http://schemas.microsoft.com/office/powerpoint/2010/main" val="3518477552"/>
              </p:ext>
            </p:extLst>
          </p:nvPr>
        </p:nvGraphicFramePr>
        <p:xfrm>
          <a:off x="1021829" y="1824469"/>
          <a:ext cx="10148341" cy="4246131"/>
        </p:xfrm>
        <a:graphic>
          <a:graphicData uri="http://schemas.openxmlformats.org/drawingml/2006/table">
            <a:tbl>
              <a:tblPr firstRow="1" firstCol="1" bandRow="1">
                <a:tableStyleId>{5C22544A-7EE6-4342-B048-85BDC9FD1C3A}</a:tableStyleId>
              </a:tblPr>
              <a:tblGrid>
                <a:gridCol w="1112826">
                  <a:extLst>
                    <a:ext uri="{9D8B030D-6E8A-4147-A177-3AD203B41FA5}">
                      <a16:colId xmlns:a16="http://schemas.microsoft.com/office/drawing/2014/main" val="2514857778"/>
                    </a:ext>
                  </a:extLst>
                </a:gridCol>
                <a:gridCol w="5651984">
                  <a:extLst>
                    <a:ext uri="{9D8B030D-6E8A-4147-A177-3AD203B41FA5}">
                      <a16:colId xmlns:a16="http://schemas.microsoft.com/office/drawing/2014/main" val="908531562"/>
                    </a:ext>
                  </a:extLst>
                </a:gridCol>
                <a:gridCol w="3383531">
                  <a:extLst>
                    <a:ext uri="{9D8B030D-6E8A-4147-A177-3AD203B41FA5}">
                      <a16:colId xmlns:a16="http://schemas.microsoft.com/office/drawing/2014/main" val="3614280366"/>
                    </a:ext>
                  </a:extLst>
                </a:gridCol>
              </a:tblGrid>
              <a:tr h="473023">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Time</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Topic</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Presenter</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60699070"/>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Technical Orientation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TechNet-21 Team</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80738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Welcome remarks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WHO</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9109150"/>
                  </a:ext>
                </a:extLst>
              </a:tr>
              <a:tr h="425388">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Introduction to the Situation Analysis and why it is useful</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Jose </a:t>
                      </a:r>
                      <a:r>
                        <a:rPr lang="en-US" sz="1600" dirty="0" err="1">
                          <a:solidFill>
                            <a:schemeClr val="bg1">
                              <a:lumMod val="85000"/>
                            </a:schemeClr>
                          </a:solidFill>
                          <a:effectLst/>
                          <a:latin typeface="Calibri" panose="020F0502020204030204" pitchFamily="34" charset="0"/>
                          <a:cs typeface="Calibri" panose="020F0502020204030204" pitchFamily="34" charset="0"/>
                        </a:rPr>
                        <a:t>Biey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143199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Overview of steps of the review and use-cases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Dijana Spasenoska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2324861"/>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a:t>
                      </a:r>
                      <a:r>
                        <a:rPr lang="en-US" sz="1600" dirty="0" err="1">
                          <a:solidFill>
                            <a:schemeClr val="bg1">
                              <a:lumMod val="85000"/>
                            </a:schemeClr>
                          </a:solidFill>
                          <a:effectLst/>
                          <a:latin typeface="Calibri" panose="020F0502020204030204" pitchFamily="34" charset="0"/>
                          <a:cs typeface="Calibri" panose="020F0502020204030204" pitchFamily="34" charset="0"/>
                        </a:rPr>
                        <a:t>Programme</a:t>
                      </a:r>
                      <a:r>
                        <a:rPr lang="en-US" sz="1600" dirty="0">
                          <a:solidFill>
                            <a:schemeClr val="bg1">
                              <a:lumMod val="85000"/>
                            </a:schemeClr>
                          </a:solidFill>
                          <a:effectLst/>
                          <a:latin typeface="Calibri" panose="020F0502020204030204" pitchFamily="34" charset="0"/>
                          <a:cs typeface="Calibri" panose="020F0502020204030204" pitchFamily="34" charset="0"/>
                        </a:rPr>
                        <a:t> reviews and Recovery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Samir </a:t>
                      </a:r>
                      <a:r>
                        <a:rPr lang="en-US" sz="1600" dirty="0" err="1">
                          <a:solidFill>
                            <a:schemeClr val="bg1">
                              <a:lumMod val="85000"/>
                            </a:schemeClr>
                          </a:solidFill>
                          <a:effectLst/>
                          <a:latin typeface="Calibri" panose="020F0502020204030204" pitchFamily="34" charset="0"/>
                          <a:cs typeface="Calibri" panose="020F0502020204030204" pitchFamily="34" charset="0"/>
                        </a:rPr>
                        <a:t>Sodha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6954115"/>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Liberia in the context of EPI Review</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Adolphus Clarke</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73470982"/>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Togo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Robert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Adjeoda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3029314200"/>
                  </a:ext>
                </a:extLst>
              </a:tr>
              <a:tr h="381416">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effectLst/>
                          <a:latin typeface="Calibri" panose="020F0502020204030204" pitchFamily="34" charset="0"/>
                          <a:cs typeface="Calibri" panose="020F0502020204030204" pitchFamily="34" charset="0"/>
                        </a:rPr>
                        <a:t>• Country experience: Cote d’Ivoire in the context of NIS</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sz="1600" dirty="0" err="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Diabete</a:t>
                      </a:r>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Tiyaou</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261516"/>
                  </a:ext>
                </a:extLst>
              </a:tr>
              <a:tr h="402987">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20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Questions and Answers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All participants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1059433017"/>
                  </a:ext>
                </a:extLst>
              </a:tr>
            </a:tbl>
          </a:graphicData>
        </a:graphic>
      </p:graphicFrame>
    </p:spTree>
    <p:extLst>
      <p:ext uri="{BB962C8B-B14F-4D97-AF65-F5344CB8AC3E}">
        <p14:creationId xmlns:p14="http://schemas.microsoft.com/office/powerpoint/2010/main" val="1003947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 Côte d’Ivoire</a:t>
            </a: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126124" y="1557610"/>
            <a:ext cx="11902966" cy="5111203"/>
          </a:xfrm>
        </p:spPr>
        <p:txBody>
          <a:bodyPr>
            <a:normAutofit/>
          </a:bodyPr>
          <a:lstStyle/>
          <a:p>
            <a:pPr lvl="1">
              <a:lnSpc>
                <a:spcPct val="110000"/>
              </a:lnSpc>
            </a:pPr>
            <a:r>
              <a:rPr lang="en-US" sz="2200" b="1" dirty="0">
                <a:solidFill>
                  <a:srgbClr val="3082D5"/>
                </a:solidFill>
              </a:rPr>
              <a:t>But: </a:t>
            </a:r>
          </a:p>
          <a:p>
            <a:pPr marL="457200" lvl="1" indent="0" algn="just">
              <a:lnSpc>
                <a:spcPct val="110000"/>
              </a:lnSpc>
              <a:buNone/>
            </a:pPr>
            <a:r>
              <a:rPr lang="fr-FR" sz="2200" dirty="0"/>
              <a:t>Le but de cette analyse était de déterminer la situation actuelle de la vaccination et d’en tenir compte pour les orientations futures pour la prise de décision sur le PEV et surtout pour l'adoption de projet d’une </a:t>
            </a:r>
            <a:r>
              <a:rPr lang="fr-FR" sz="2200" b="1" dirty="0">
                <a:solidFill>
                  <a:schemeClr val="bg2">
                    <a:lumMod val="90000"/>
                  </a:schemeClr>
                </a:solidFill>
              </a:rPr>
              <a:t>chaîne de température contrôlée (CTC),</a:t>
            </a:r>
          </a:p>
          <a:p>
            <a:pPr marL="457200" lvl="1" indent="0" algn="just">
              <a:lnSpc>
                <a:spcPct val="110000"/>
              </a:lnSpc>
              <a:buNone/>
            </a:pPr>
            <a:r>
              <a:rPr lang="fr-FR" sz="2200" dirty="0"/>
              <a:t>Les recommandations issues de cette analyse faites via le outil d'analyse de situation du  programme de vaccination a permis d'identifier les lacunes dans le programme de vaccination en vue d’apporter les améliorations requises. </a:t>
            </a:r>
          </a:p>
          <a:p>
            <a:pPr marL="457200" lvl="1" indent="0">
              <a:lnSpc>
                <a:spcPct val="110000"/>
              </a:lnSpc>
              <a:buNone/>
            </a:pPr>
            <a:endParaRPr lang="fr-FR" sz="2200" dirty="0"/>
          </a:p>
          <a:p>
            <a:pPr marL="457200" lvl="1" indent="0" algn="just">
              <a:lnSpc>
                <a:spcPct val="110000"/>
              </a:lnSpc>
              <a:buNone/>
            </a:pPr>
            <a:r>
              <a:rPr lang="fr-FR" sz="2200" b="1" dirty="0">
                <a:solidFill>
                  <a:srgbClr val="00B050"/>
                </a:solidFill>
              </a:rPr>
              <a:t>Les résultats peuvent aussi être utilisés pour le développement des stratégies nationales de vaccination (SNV) ou pour éclairer les évaluations à mener dans le cadre de l'initiative CAPACITI qui soutient la prise de décision par le PEV.</a:t>
            </a:r>
            <a:endParaRPr lang="en-US" sz="2200" b="1" dirty="0">
              <a:solidFill>
                <a:srgbClr val="00B050"/>
              </a:solidFill>
            </a:endParaRPr>
          </a:p>
        </p:txBody>
      </p:sp>
    </p:spTree>
    <p:extLst>
      <p:ext uri="{BB962C8B-B14F-4D97-AF65-F5344CB8AC3E}">
        <p14:creationId xmlns:p14="http://schemas.microsoft.com/office/powerpoint/2010/main" val="1987006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 Côte d’Ivoire</a:t>
            </a: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223344" y="1690688"/>
            <a:ext cx="11745311" cy="4275630"/>
          </a:xfrm>
        </p:spPr>
        <p:txBody>
          <a:bodyPr>
            <a:noAutofit/>
          </a:bodyPr>
          <a:lstStyle/>
          <a:p>
            <a:r>
              <a:rPr lang="fr-CI" sz="2200" b="1" dirty="0">
                <a:solidFill>
                  <a:srgbClr val="3082D5"/>
                </a:solidFill>
              </a:rPr>
              <a:t>Comment avez-vous utilisé l'outil ?</a:t>
            </a:r>
          </a:p>
          <a:p>
            <a:pPr lvl="1">
              <a:buFont typeface="Wingdings" panose="05000000000000000000" pitchFamily="2" charset="2"/>
              <a:buChar char="v"/>
            </a:pPr>
            <a:r>
              <a:rPr lang="fr-CI" sz="2200" dirty="0"/>
              <a:t>Pour exploiter l’outil nous avons identifier et collecter les ressources documentaires suivantes: PPAC 2016-2020, Rapports revue PEV 2021, Rapport ENCV, GEV 2021, EDS 2021</a:t>
            </a:r>
          </a:p>
          <a:p>
            <a:pPr lvl="1">
              <a:buFont typeface="Wingdings" panose="05000000000000000000" pitchFamily="2" charset="2"/>
              <a:buChar char="v"/>
            </a:pPr>
            <a:r>
              <a:rPr lang="fr-CI" sz="2200" dirty="0"/>
              <a:t>Procéder à la Revue des documents sus cités à travers la fonctionnalité recherche des mot clés									</a:t>
            </a:r>
          </a:p>
          <a:p>
            <a:r>
              <a:rPr lang="fr-CI" sz="2200" b="1" dirty="0">
                <a:solidFill>
                  <a:schemeClr val="accent3"/>
                </a:solidFill>
              </a:rPr>
              <a:t>Utilisateurs: </a:t>
            </a:r>
            <a:r>
              <a:rPr lang="fr-CI" sz="2200" b="1" dirty="0"/>
              <a:t>Consultant national pour la budgétisation du mis </a:t>
            </a:r>
          </a:p>
          <a:p>
            <a:pPr marL="457200" lvl="1" indent="0">
              <a:buNone/>
            </a:pPr>
            <a:endParaRPr lang="fr-CI" sz="2200" dirty="0"/>
          </a:p>
          <a:p>
            <a:r>
              <a:rPr lang="fr-CI" sz="2200" b="1" dirty="0">
                <a:solidFill>
                  <a:schemeClr val="accent3"/>
                </a:solidFill>
              </a:rPr>
              <a:t>Calendrier</a:t>
            </a:r>
          </a:p>
          <a:p>
            <a:pPr lvl="1">
              <a:buFont typeface="Wingdings" pitchFamily="2" charset="2"/>
              <a:buChar char="v"/>
            </a:pPr>
            <a:r>
              <a:rPr lang="fr-CI" sz="2200" dirty="0"/>
              <a:t> L’analyse a été réalisée du 27 janvier au 7 février 2023</a:t>
            </a:r>
          </a:p>
          <a:p>
            <a:pPr marL="457200" lvl="1" indent="0">
              <a:buNone/>
            </a:pPr>
            <a:r>
              <a:rPr lang="fr-CI" sz="2200" dirty="0"/>
              <a:t>C’était en quelques sorte une reprise de l’exercice d’analyse de situation qui avait été réalisée dans le cadre de l’élaboration du NIS 2022-2025.</a:t>
            </a:r>
          </a:p>
          <a:p>
            <a:pPr marL="0" indent="0">
              <a:buNone/>
            </a:pPr>
            <a:endParaRPr lang="fr-CI" sz="2200" dirty="0"/>
          </a:p>
        </p:txBody>
      </p:sp>
    </p:spTree>
    <p:extLst>
      <p:ext uri="{BB962C8B-B14F-4D97-AF65-F5344CB8AC3E}">
        <p14:creationId xmlns:p14="http://schemas.microsoft.com/office/powerpoint/2010/main" val="3448763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 Côte d’Ivoire</a:t>
            </a: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223344" y="1813033"/>
            <a:ext cx="11745311" cy="4679841"/>
          </a:xfrm>
        </p:spPr>
        <p:txBody>
          <a:bodyPr>
            <a:noAutofit/>
          </a:bodyPr>
          <a:lstStyle/>
          <a:p>
            <a:pPr marL="0" indent="0">
              <a:lnSpc>
                <a:spcPct val="150000"/>
              </a:lnSpc>
              <a:buNone/>
            </a:pPr>
            <a:r>
              <a:rPr lang="fr-CI" sz="2200" b="1" dirty="0">
                <a:solidFill>
                  <a:schemeClr val="accent3"/>
                </a:solidFill>
              </a:rPr>
              <a:t>• Quels étaient les points forts de cette méthodologie ?</a:t>
            </a:r>
          </a:p>
          <a:p>
            <a:pPr lvl="1">
              <a:lnSpc>
                <a:spcPct val="150000"/>
              </a:lnSpc>
              <a:buFont typeface="Wingdings" panose="05000000000000000000" pitchFamily="2" charset="2"/>
              <a:buChar char="v"/>
            </a:pPr>
            <a:r>
              <a:rPr lang="fr-FR" sz="2200" dirty="0"/>
              <a:t>La disponibilité des ressources documentaires ;</a:t>
            </a:r>
          </a:p>
          <a:p>
            <a:pPr lvl="1">
              <a:lnSpc>
                <a:spcPct val="150000"/>
              </a:lnSpc>
              <a:buFont typeface="Wingdings" panose="05000000000000000000" pitchFamily="2" charset="2"/>
              <a:buChar char="v"/>
            </a:pPr>
            <a:r>
              <a:rPr lang="fr-FR" sz="2200" dirty="0"/>
              <a:t>La disponibilité des RH du PEV pour  d’éventuels compléments d’information;</a:t>
            </a:r>
          </a:p>
          <a:p>
            <a:pPr lvl="1">
              <a:lnSpc>
                <a:spcPct val="150000"/>
              </a:lnSpc>
              <a:buFont typeface="Wingdings" panose="05000000000000000000" pitchFamily="2" charset="2"/>
              <a:buChar char="v"/>
            </a:pPr>
            <a:r>
              <a:rPr lang="fr-FR" sz="2200" dirty="0"/>
              <a:t>Structure (Présentation) de l’outil qui tienne en compte toutes les composantes de la vaccination;</a:t>
            </a:r>
          </a:p>
          <a:p>
            <a:pPr lvl="1">
              <a:lnSpc>
                <a:spcPct val="150000"/>
              </a:lnSpc>
              <a:buFont typeface="Wingdings" panose="05000000000000000000" pitchFamily="2" charset="2"/>
              <a:buChar char="v"/>
            </a:pPr>
            <a:r>
              <a:rPr lang="fr-FR" sz="2200" dirty="0"/>
              <a:t>Existence de quelques questions d’orientations qui facilitent la compréhension des principales questions posées;</a:t>
            </a:r>
            <a:endParaRPr lang="fr-CI" sz="2200" dirty="0"/>
          </a:p>
          <a:p>
            <a:pPr marL="0" indent="0">
              <a:lnSpc>
                <a:spcPct val="150000"/>
              </a:lnSpc>
              <a:buNone/>
            </a:pPr>
            <a:endParaRPr lang="fr-CI" sz="2200" dirty="0"/>
          </a:p>
          <a:p>
            <a:pPr lvl="1">
              <a:lnSpc>
                <a:spcPct val="150000"/>
              </a:lnSpc>
            </a:pPr>
            <a:endParaRPr lang="en-US" sz="2200" dirty="0"/>
          </a:p>
        </p:txBody>
      </p:sp>
    </p:spTree>
    <p:extLst>
      <p:ext uri="{BB962C8B-B14F-4D97-AF65-F5344CB8AC3E}">
        <p14:creationId xmlns:p14="http://schemas.microsoft.com/office/powerpoint/2010/main" val="2124793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424F-8AEC-C0C7-AD2C-1D50B9E26CDD}"/>
              </a:ext>
            </a:extLst>
          </p:cNvPr>
          <p:cNvSpPr>
            <a:spLocks noGrp="1"/>
          </p:cNvSpPr>
          <p:nvPr>
            <p:ph type="title"/>
          </p:nvPr>
        </p:nvSpPr>
        <p:spPr/>
        <p:txBody>
          <a:bodyPr/>
          <a:lstStyle/>
          <a:p>
            <a:r>
              <a:rPr lang="en-US" b="1" dirty="0">
                <a:solidFill>
                  <a:schemeClr val="bg1"/>
                </a:solidFill>
              </a:rPr>
              <a:t>Country example: Côte d’Ivoire</a:t>
            </a:r>
          </a:p>
        </p:txBody>
      </p:sp>
      <p:sp>
        <p:nvSpPr>
          <p:cNvPr id="3" name="Content Placeholder 2">
            <a:extLst>
              <a:ext uri="{FF2B5EF4-FFF2-40B4-BE49-F238E27FC236}">
                <a16:creationId xmlns:a16="http://schemas.microsoft.com/office/drawing/2014/main" id="{D799B7FD-01B6-4572-CC18-921362C3FCD1}"/>
              </a:ext>
            </a:extLst>
          </p:cNvPr>
          <p:cNvSpPr>
            <a:spLocks noGrp="1"/>
          </p:cNvSpPr>
          <p:nvPr>
            <p:ph idx="1"/>
          </p:nvPr>
        </p:nvSpPr>
        <p:spPr>
          <a:xfrm>
            <a:off x="144518" y="1597354"/>
            <a:ext cx="11902964" cy="4946595"/>
          </a:xfrm>
        </p:spPr>
        <p:txBody>
          <a:bodyPr>
            <a:normAutofit/>
          </a:bodyPr>
          <a:lstStyle/>
          <a:p>
            <a:r>
              <a:rPr lang="fr-CI" sz="2200" b="1" dirty="0">
                <a:solidFill>
                  <a:schemeClr val="accent3"/>
                </a:solidFill>
              </a:rPr>
              <a:t>Quelles sont les leçons apprise que vous souhaitez partager avec les participants?</a:t>
            </a:r>
          </a:p>
          <a:p>
            <a:pPr lvl="1">
              <a:buFont typeface="Wingdings" panose="05000000000000000000" pitchFamily="2" charset="2"/>
              <a:buChar char="v"/>
            </a:pPr>
            <a:r>
              <a:rPr lang="fr-FR" sz="2200" dirty="0"/>
              <a:t>Faire une bonne étape préparatoire: administrative, ressources</a:t>
            </a:r>
          </a:p>
          <a:p>
            <a:pPr lvl="1">
              <a:buFont typeface="Wingdings" panose="05000000000000000000" pitchFamily="2" charset="2"/>
              <a:buChar char="v"/>
            </a:pPr>
            <a:r>
              <a:rPr lang="fr-FR" sz="2200" dirty="0"/>
              <a:t>Impliquer toutes les parties prenantes</a:t>
            </a:r>
          </a:p>
          <a:p>
            <a:pPr lvl="1">
              <a:buFont typeface="Wingdings" panose="05000000000000000000" pitchFamily="2" charset="2"/>
              <a:buChar char="v"/>
            </a:pPr>
            <a:r>
              <a:rPr lang="fr-CI" sz="2200" dirty="0"/>
              <a:t>Organiser une séance de coaching (en ligne ou en présentiel) pour s’assurer de la bonne compréhension des différents items ou questions</a:t>
            </a:r>
          </a:p>
          <a:p>
            <a:pPr lvl="1">
              <a:buFont typeface="Wingdings" panose="05000000000000000000" pitchFamily="2" charset="2"/>
              <a:buChar char="v"/>
            </a:pPr>
            <a:r>
              <a:rPr lang="en-US" sz="2200" dirty="0"/>
              <a:t>Faire </a:t>
            </a:r>
            <a:r>
              <a:rPr lang="fr-CI" sz="2200" dirty="0"/>
              <a:t>la triangulation des données issues des différentes sources</a:t>
            </a:r>
          </a:p>
          <a:p>
            <a:pPr lvl="1">
              <a:buFont typeface="Wingdings" panose="05000000000000000000" pitchFamily="2" charset="2"/>
              <a:buChar char="v"/>
            </a:pPr>
            <a:r>
              <a:rPr lang="fr-CI" sz="2200" dirty="0"/>
              <a:t>Veiller à la disponibilité de tout document jugé utile</a:t>
            </a:r>
          </a:p>
          <a:p>
            <a:pPr lvl="1">
              <a:buFont typeface="Wingdings" panose="05000000000000000000" pitchFamily="2" charset="2"/>
              <a:buChar char="v"/>
            </a:pPr>
            <a:r>
              <a:rPr lang="fr-CI" sz="2200" dirty="0"/>
              <a:t>Montrer l’ampleur du problème à travers des évidences (données probantes)</a:t>
            </a:r>
          </a:p>
          <a:p>
            <a:pPr lvl="1">
              <a:buFont typeface="Wingdings" panose="05000000000000000000" pitchFamily="2" charset="2"/>
              <a:buChar char="v"/>
            </a:pPr>
            <a:r>
              <a:rPr lang="fr-FR" sz="2200" dirty="0"/>
              <a:t>Discuter les conclusions de l’analyse de la situation avec les parties prenantes</a:t>
            </a:r>
            <a:endParaRPr lang="fr-CI" sz="2200" dirty="0"/>
          </a:p>
          <a:p>
            <a:r>
              <a:rPr lang="fr-CI" sz="2200" b="1" dirty="0">
                <a:solidFill>
                  <a:schemeClr val="accent3"/>
                </a:solidFill>
              </a:rPr>
              <a:t>Recommanderiez-vous ce guide à d'autres pays? </a:t>
            </a:r>
          </a:p>
          <a:p>
            <a:pPr lvl="1">
              <a:buFont typeface="Wingdings" panose="05000000000000000000" pitchFamily="2" charset="2"/>
              <a:buChar char="v"/>
            </a:pPr>
            <a:r>
              <a:rPr lang="fr-CI" sz="2200" dirty="0"/>
              <a:t>Oui, nous recommandons fortement cet outil à un pays qui amorce le processus de développement de la SNV</a:t>
            </a:r>
          </a:p>
          <a:p>
            <a:pPr lvl="1"/>
            <a:endParaRPr lang="en-US" sz="2200" dirty="0"/>
          </a:p>
          <a:p>
            <a:pPr lvl="1"/>
            <a:endParaRPr lang="en-US" sz="2200" dirty="0"/>
          </a:p>
        </p:txBody>
      </p:sp>
    </p:spTree>
    <p:extLst>
      <p:ext uri="{BB962C8B-B14F-4D97-AF65-F5344CB8AC3E}">
        <p14:creationId xmlns:p14="http://schemas.microsoft.com/office/powerpoint/2010/main" val="3614702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5B51B0-E220-CD46-B82B-206904A9F2C8}"/>
              </a:ext>
            </a:extLst>
          </p:cNvPr>
          <p:cNvSpPr txBox="1"/>
          <p:nvPr/>
        </p:nvSpPr>
        <p:spPr>
          <a:xfrm>
            <a:off x="440376" y="428056"/>
            <a:ext cx="11311246"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Thank you </a:t>
            </a:r>
          </a:p>
        </p:txBody>
      </p:sp>
      <p:sp>
        <p:nvSpPr>
          <p:cNvPr id="9" name="Content Placeholder 2">
            <a:extLst>
              <a:ext uri="{FF2B5EF4-FFF2-40B4-BE49-F238E27FC236}">
                <a16:creationId xmlns:a16="http://schemas.microsoft.com/office/drawing/2014/main" id="{A1BF8B7B-87ED-8043-90A6-4F58C5E2F65A}"/>
              </a:ext>
            </a:extLst>
          </p:cNvPr>
          <p:cNvSpPr txBox="1">
            <a:spLocks/>
          </p:cNvSpPr>
          <p:nvPr/>
        </p:nvSpPr>
        <p:spPr>
          <a:xfrm>
            <a:off x="189186" y="1410295"/>
            <a:ext cx="11185122" cy="403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None/>
            </a:pPr>
            <a:endParaRPr lang="en-US" sz="2500" dirty="0">
              <a:latin typeface="Calibri" panose="020F0502020204030204" pitchFamily="34" charset="0"/>
              <a:cs typeface="Calibri" panose="020F0502020204030204" pitchFamily="34" charset="0"/>
            </a:endParaRPr>
          </a:p>
          <a:p>
            <a:pPr lvl="1"/>
            <a:r>
              <a:rPr lang="en-US" sz="2500" dirty="0">
                <a:latin typeface="Calibri" panose="020F0502020204030204" pitchFamily="34" charset="0"/>
                <a:cs typeface="Calibri" panose="020F0502020204030204" pitchFamily="34" charset="0"/>
              </a:rPr>
              <a:t>For any questions you can email Dijana Spasenoska (</a:t>
            </a:r>
            <a:r>
              <a:rPr lang="en-US" sz="2500" dirty="0">
                <a:latin typeface="Calibri" panose="020F0502020204030204" pitchFamily="34" charset="0"/>
                <a:cs typeface="Calibri" panose="020F0502020204030204" pitchFamily="34" charset="0"/>
                <a:hlinkClick r:id="rId3"/>
              </a:rPr>
              <a:t>spasenoskad@who.int</a:t>
            </a:r>
            <a:r>
              <a:rPr lang="en-US" sz="2500" dirty="0">
                <a:latin typeface="Calibri" panose="020F0502020204030204" pitchFamily="34" charset="0"/>
                <a:cs typeface="Calibri" panose="020F0502020204030204" pitchFamily="34" charset="0"/>
              </a:rPr>
              <a:t>) or  Samir </a:t>
            </a:r>
            <a:r>
              <a:rPr lang="en-US" sz="2500" dirty="0" err="1">
                <a:latin typeface="Calibri" panose="020F0502020204030204" pitchFamily="34" charset="0"/>
                <a:cs typeface="Calibri" panose="020F0502020204030204" pitchFamily="34" charset="0"/>
              </a:rPr>
              <a:t>Sodha</a:t>
            </a:r>
            <a:r>
              <a:rPr lang="en-US" sz="2500" dirty="0">
                <a:latin typeface="Calibri" panose="020F0502020204030204" pitchFamily="34" charset="0"/>
                <a:cs typeface="Calibri" panose="020F0502020204030204" pitchFamily="34" charset="0"/>
              </a:rPr>
              <a:t> (</a:t>
            </a:r>
            <a:r>
              <a:rPr lang="en-US" sz="2500" dirty="0">
                <a:latin typeface="Calibri" panose="020F0502020204030204" pitchFamily="34" charset="0"/>
                <a:cs typeface="Calibri" panose="020F0502020204030204" pitchFamily="34" charset="0"/>
                <a:hlinkClick r:id="rId4"/>
              </a:rPr>
              <a:t>sodhas@who.int</a:t>
            </a:r>
            <a:r>
              <a:rPr lang="en-US" sz="2500" dirty="0">
                <a:latin typeface="Calibri" panose="020F0502020204030204" pitchFamily="34" charset="0"/>
                <a:cs typeface="Calibri" panose="020F0502020204030204" pitchFamily="34" charset="0"/>
              </a:rPr>
              <a:t>)</a:t>
            </a:r>
          </a:p>
          <a:p>
            <a:pPr lvl="1"/>
            <a:r>
              <a:rPr lang="en-US" sz="2500" dirty="0">
                <a:latin typeface="Calibri" panose="020F0502020204030204" pitchFamily="34" charset="0"/>
                <a:cs typeface="Calibri" panose="020F0502020204030204" pitchFamily="34" charset="0"/>
              </a:rPr>
              <a:t>We appreciate your feedback, at the end please complete our feedback form </a:t>
            </a:r>
            <a:r>
              <a:rPr lang="en-US" sz="2500" dirty="0">
                <a:latin typeface="Calibri" panose="020F0502020204030204" pitchFamily="34" charset="0"/>
                <a:cs typeface="Calibri" panose="020F0502020204030204" pitchFamily="34" charset="0"/>
                <a:hlinkClick r:id="rId5"/>
              </a:rPr>
              <a:t>here</a:t>
            </a:r>
            <a:r>
              <a:rPr lang="en-US" sz="2500" dirty="0">
                <a:latin typeface="Calibri" panose="020F0502020204030204" pitchFamily="34" charset="0"/>
                <a:cs typeface="Calibri" panose="020F0502020204030204" pitchFamily="34" charset="0"/>
              </a:rPr>
              <a:t>.</a:t>
            </a:r>
          </a:p>
          <a:p>
            <a:endParaRPr lang="en-US" sz="2500" dirty="0">
              <a:latin typeface="Calibri" panose="020F0502020204030204" pitchFamily="34" charset="0"/>
              <a:cs typeface="Calibri" panose="020F0502020204030204" pitchFamily="34" charset="0"/>
            </a:endParaRPr>
          </a:p>
          <a:p>
            <a:pPr marL="0" indent="0" algn="ctr">
              <a:buNone/>
            </a:pPr>
            <a:r>
              <a:rPr lang="en-US" sz="2500" i="1" dirty="0">
                <a:latin typeface="Calibri" panose="020F0502020204030204" pitchFamily="34" charset="0"/>
                <a:cs typeface="Calibri" panose="020F0502020204030204" pitchFamily="34" charset="0"/>
              </a:rPr>
              <a:t>Special thanks to Anna-Lea Kahn, Margie Watkins, the pilot countries’ teams, and all colleagues from HQ, Regional and Country Offices that have provided feedback.</a:t>
            </a:r>
          </a:p>
          <a:p>
            <a:endParaRPr lang="en-US" sz="2500" dirty="0">
              <a:latin typeface="Calibri" panose="020F0502020204030204" pitchFamily="34" charset="0"/>
              <a:cs typeface="Calibri" panose="020F0502020204030204" pitchFamily="34" charset="0"/>
            </a:endParaRPr>
          </a:p>
          <a:p>
            <a:endParaRPr lang="en-US" sz="2500" dirty="0">
              <a:latin typeface="Calibri" panose="020F0502020204030204" pitchFamily="34" charset="0"/>
              <a:cs typeface="Calibri" panose="020F0502020204030204" pitchFamily="34" charset="0"/>
            </a:endParaRPr>
          </a:p>
          <a:p>
            <a:pPr marL="3429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4295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BD13-2F64-4777-A8ED-B62CC040C0B8}"/>
              </a:ext>
            </a:extLst>
          </p:cNvPr>
          <p:cNvSpPr>
            <a:spLocks noGrp="1"/>
          </p:cNvSpPr>
          <p:nvPr>
            <p:ph type="title"/>
          </p:nvPr>
        </p:nvSpPr>
        <p:spPr/>
        <p:txBody>
          <a:bodyPr/>
          <a:lstStyle/>
          <a:p>
            <a:r>
              <a:rPr lang="en-US" b="1" dirty="0">
                <a:solidFill>
                  <a:schemeClr val="bg1"/>
                </a:solidFill>
              </a:rPr>
              <a:t>Agenda</a:t>
            </a:r>
          </a:p>
        </p:txBody>
      </p:sp>
      <p:graphicFrame>
        <p:nvGraphicFramePr>
          <p:cNvPr id="5" name="Table 4">
            <a:extLst>
              <a:ext uri="{FF2B5EF4-FFF2-40B4-BE49-F238E27FC236}">
                <a16:creationId xmlns:a16="http://schemas.microsoft.com/office/drawing/2014/main" id="{F3F46115-AB62-E119-9A42-977A0FD80DE4}"/>
              </a:ext>
            </a:extLst>
          </p:cNvPr>
          <p:cNvGraphicFramePr>
            <a:graphicFrameLocks noGrp="1"/>
          </p:cNvGraphicFramePr>
          <p:nvPr>
            <p:extLst>
              <p:ext uri="{D42A27DB-BD31-4B8C-83A1-F6EECF244321}">
                <p14:modId xmlns:p14="http://schemas.microsoft.com/office/powerpoint/2010/main" val="864712076"/>
              </p:ext>
            </p:extLst>
          </p:nvPr>
        </p:nvGraphicFramePr>
        <p:xfrm>
          <a:off x="1021829" y="1824469"/>
          <a:ext cx="10148341" cy="4246131"/>
        </p:xfrm>
        <a:graphic>
          <a:graphicData uri="http://schemas.openxmlformats.org/drawingml/2006/table">
            <a:tbl>
              <a:tblPr firstRow="1" firstCol="1" bandRow="1">
                <a:tableStyleId>{5C22544A-7EE6-4342-B048-85BDC9FD1C3A}</a:tableStyleId>
              </a:tblPr>
              <a:tblGrid>
                <a:gridCol w="1112826">
                  <a:extLst>
                    <a:ext uri="{9D8B030D-6E8A-4147-A177-3AD203B41FA5}">
                      <a16:colId xmlns:a16="http://schemas.microsoft.com/office/drawing/2014/main" val="2514857778"/>
                    </a:ext>
                  </a:extLst>
                </a:gridCol>
                <a:gridCol w="5651984">
                  <a:extLst>
                    <a:ext uri="{9D8B030D-6E8A-4147-A177-3AD203B41FA5}">
                      <a16:colId xmlns:a16="http://schemas.microsoft.com/office/drawing/2014/main" val="908531562"/>
                    </a:ext>
                  </a:extLst>
                </a:gridCol>
                <a:gridCol w="3383531">
                  <a:extLst>
                    <a:ext uri="{9D8B030D-6E8A-4147-A177-3AD203B41FA5}">
                      <a16:colId xmlns:a16="http://schemas.microsoft.com/office/drawing/2014/main" val="3614280366"/>
                    </a:ext>
                  </a:extLst>
                </a:gridCol>
              </a:tblGrid>
              <a:tr h="473023">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Time</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Topic</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Presenter</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60699070"/>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Technical Orientation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TechNet-21 Team</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80738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Welcome remarks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WHO</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9109150"/>
                  </a:ext>
                </a:extLst>
              </a:tr>
              <a:tr h="425388">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Introduction to the Situation Analysis and why it is useful</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Jose </a:t>
                      </a:r>
                      <a:r>
                        <a:rPr lang="en-US" sz="1600" dirty="0" err="1">
                          <a:solidFill>
                            <a:schemeClr val="bg1">
                              <a:lumMod val="85000"/>
                            </a:schemeClr>
                          </a:solidFill>
                          <a:effectLst/>
                          <a:latin typeface="Calibri" panose="020F0502020204030204" pitchFamily="34" charset="0"/>
                          <a:cs typeface="Calibri" panose="020F0502020204030204" pitchFamily="34" charset="0"/>
                        </a:rPr>
                        <a:t>Biey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143199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Overview of steps of the review and use-cases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Dijana Spasenoska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2324861"/>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a:t>
                      </a:r>
                      <a:r>
                        <a:rPr lang="en-US" sz="1600" dirty="0" err="1">
                          <a:solidFill>
                            <a:schemeClr val="bg1">
                              <a:lumMod val="85000"/>
                            </a:schemeClr>
                          </a:solidFill>
                          <a:effectLst/>
                          <a:latin typeface="Calibri" panose="020F0502020204030204" pitchFamily="34" charset="0"/>
                          <a:cs typeface="Calibri" panose="020F0502020204030204" pitchFamily="34" charset="0"/>
                        </a:rPr>
                        <a:t>Programme</a:t>
                      </a:r>
                      <a:r>
                        <a:rPr lang="en-US" sz="1600" dirty="0">
                          <a:solidFill>
                            <a:schemeClr val="bg1">
                              <a:lumMod val="85000"/>
                            </a:schemeClr>
                          </a:solidFill>
                          <a:effectLst/>
                          <a:latin typeface="Calibri" panose="020F0502020204030204" pitchFamily="34" charset="0"/>
                          <a:cs typeface="Calibri" panose="020F0502020204030204" pitchFamily="34" charset="0"/>
                        </a:rPr>
                        <a:t> reviews and Recovery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Samir </a:t>
                      </a:r>
                      <a:r>
                        <a:rPr lang="en-US" sz="1600" dirty="0" err="1">
                          <a:solidFill>
                            <a:schemeClr val="bg1">
                              <a:lumMod val="85000"/>
                            </a:schemeClr>
                          </a:solidFill>
                          <a:effectLst/>
                          <a:latin typeface="Calibri" panose="020F0502020204030204" pitchFamily="34" charset="0"/>
                          <a:cs typeface="Calibri" panose="020F0502020204030204" pitchFamily="34" charset="0"/>
                        </a:rPr>
                        <a:t>Sodha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6954115"/>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Liberia in the context of EPI Review</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Adolphus Clarke</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73470982"/>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Togo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Robert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Adjeoda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3029314200"/>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Cote d’Ivoire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Diabete</a:t>
                      </a: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Tiyaou</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261516"/>
                  </a:ext>
                </a:extLst>
              </a:tr>
              <a:tr h="402987">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20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Questions and Answers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All participants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1059433017"/>
                  </a:ext>
                </a:extLst>
              </a:tr>
            </a:tbl>
          </a:graphicData>
        </a:graphic>
      </p:graphicFrame>
    </p:spTree>
    <p:extLst>
      <p:ext uri="{BB962C8B-B14F-4D97-AF65-F5344CB8AC3E}">
        <p14:creationId xmlns:p14="http://schemas.microsoft.com/office/powerpoint/2010/main" val="2299364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C377-5F6C-81E2-F277-7EBBC2B70CF8}"/>
              </a:ext>
            </a:extLst>
          </p:cNvPr>
          <p:cNvSpPr>
            <a:spLocks noGrp="1"/>
          </p:cNvSpPr>
          <p:nvPr>
            <p:ph type="title"/>
          </p:nvPr>
        </p:nvSpPr>
        <p:spPr/>
        <p:txBody>
          <a:bodyPr/>
          <a:lstStyle/>
          <a:p>
            <a:r>
              <a:rPr lang="en-US" b="1" dirty="0">
                <a:solidFill>
                  <a:schemeClr val="bg1"/>
                </a:solidFill>
              </a:rPr>
              <a:t>Links to the guidance and workbook</a:t>
            </a:r>
            <a:endParaRPr lang="en-US" dirty="0"/>
          </a:p>
        </p:txBody>
      </p:sp>
      <p:sp>
        <p:nvSpPr>
          <p:cNvPr id="3" name="Content Placeholder 2">
            <a:extLst>
              <a:ext uri="{FF2B5EF4-FFF2-40B4-BE49-F238E27FC236}">
                <a16:creationId xmlns:a16="http://schemas.microsoft.com/office/drawing/2014/main" id="{31198DAB-2F05-989D-1EC6-4F609299D63D}"/>
              </a:ext>
            </a:extLst>
          </p:cNvPr>
          <p:cNvSpPr>
            <a:spLocks noGrp="1"/>
          </p:cNvSpPr>
          <p:nvPr>
            <p:ph idx="1"/>
          </p:nvPr>
        </p:nvSpPr>
        <p:spPr/>
        <p:txBody>
          <a:bodyPr/>
          <a:lstStyle/>
          <a:p>
            <a:r>
              <a:rPr lang="en-US" dirty="0"/>
              <a:t>English: </a:t>
            </a:r>
            <a:r>
              <a:rPr lang="en-US" dirty="0">
                <a:hlinkClick r:id="rId2"/>
              </a:rPr>
              <a:t>https://www.who.int/publications/m/item/guide-and-workbook-for-conducting-a-situation-analysis-of-immunization-programme-performance</a:t>
            </a:r>
            <a:endParaRPr lang="en-US" dirty="0"/>
          </a:p>
          <a:p>
            <a:endParaRPr lang="en-US" dirty="0"/>
          </a:p>
          <a:p>
            <a:r>
              <a:rPr lang="en-US" dirty="0"/>
              <a:t>French: </a:t>
            </a:r>
            <a:r>
              <a:rPr lang="en-US" dirty="0">
                <a:hlinkClick r:id="rId3"/>
              </a:rPr>
              <a:t>https://www.who.int/fr/publications/m/item/guide-and-workbook-for-conducting-a-situation-analysis-of-immunization-programme-performance</a:t>
            </a:r>
            <a:endParaRPr lang="en-US" dirty="0"/>
          </a:p>
          <a:p>
            <a:endParaRPr lang="en-US" dirty="0"/>
          </a:p>
          <a:p>
            <a:r>
              <a:rPr lang="en-US" dirty="0"/>
              <a:t>Portuguese: coming soon (check the first link mid-March)</a:t>
            </a:r>
          </a:p>
        </p:txBody>
      </p:sp>
    </p:spTree>
    <p:extLst>
      <p:ext uri="{BB962C8B-B14F-4D97-AF65-F5344CB8AC3E}">
        <p14:creationId xmlns:p14="http://schemas.microsoft.com/office/powerpoint/2010/main" val="14612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BD13-2F64-4777-A8ED-B62CC040C0B8}"/>
              </a:ext>
            </a:extLst>
          </p:cNvPr>
          <p:cNvSpPr>
            <a:spLocks noGrp="1"/>
          </p:cNvSpPr>
          <p:nvPr>
            <p:ph type="title"/>
          </p:nvPr>
        </p:nvSpPr>
        <p:spPr/>
        <p:txBody>
          <a:bodyPr/>
          <a:lstStyle/>
          <a:p>
            <a:r>
              <a:rPr lang="en-US" b="1" dirty="0">
                <a:solidFill>
                  <a:schemeClr val="bg1"/>
                </a:solidFill>
              </a:rPr>
              <a:t>Agenda</a:t>
            </a:r>
          </a:p>
        </p:txBody>
      </p:sp>
      <p:graphicFrame>
        <p:nvGraphicFramePr>
          <p:cNvPr id="5" name="Table 4">
            <a:extLst>
              <a:ext uri="{FF2B5EF4-FFF2-40B4-BE49-F238E27FC236}">
                <a16:creationId xmlns:a16="http://schemas.microsoft.com/office/drawing/2014/main" id="{F3F46115-AB62-E119-9A42-977A0FD80DE4}"/>
              </a:ext>
            </a:extLst>
          </p:cNvPr>
          <p:cNvGraphicFramePr>
            <a:graphicFrameLocks noGrp="1"/>
          </p:cNvGraphicFramePr>
          <p:nvPr>
            <p:extLst>
              <p:ext uri="{D42A27DB-BD31-4B8C-83A1-F6EECF244321}">
                <p14:modId xmlns:p14="http://schemas.microsoft.com/office/powerpoint/2010/main" val="900242743"/>
              </p:ext>
            </p:extLst>
          </p:nvPr>
        </p:nvGraphicFramePr>
        <p:xfrm>
          <a:off x="1021829" y="1824469"/>
          <a:ext cx="10148341" cy="4246131"/>
        </p:xfrm>
        <a:graphic>
          <a:graphicData uri="http://schemas.openxmlformats.org/drawingml/2006/table">
            <a:tbl>
              <a:tblPr firstRow="1" firstCol="1" bandRow="1">
                <a:tableStyleId>{5C22544A-7EE6-4342-B048-85BDC9FD1C3A}</a:tableStyleId>
              </a:tblPr>
              <a:tblGrid>
                <a:gridCol w="1112826">
                  <a:extLst>
                    <a:ext uri="{9D8B030D-6E8A-4147-A177-3AD203B41FA5}">
                      <a16:colId xmlns:a16="http://schemas.microsoft.com/office/drawing/2014/main" val="2514857778"/>
                    </a:ext>
                  </a:extLst>
                </a:gridCol>
                <a:gridCol w="5651984">
                  <a:extLst>
                    <a:ext uri="{9D8B030D-6E8A-4147-A177-3AD203B41FA5}">
                      <a16:colId xmlns:a16="http://schemas.microsoft.com/office/drawing/2014/main" val="908531562"/>
                    </a:ext>
                  </a:extLst>
                </a:gridCol>
                <a:gridCol w="3383531">
                  <a:extLst>
                    <a:ext uri="{9D8B030D-6E8A-4147-A177-3AD203B41FA5}">
                      <a16:colId xmlns:a16="http://schemas.microsoft.com/office/drawing/2014/main" val="3614280366"/>
                    </a:ext>
                  </a:extLst>
                </a:gridCol>
              </a:tblGrid>
              <a:tr h="473023">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Time</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Topic</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Presenter</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60699070"/>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Technical Orientation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TechNet-21 Team</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80738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Welcome remarks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WHO</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9109150"/>
                  </a:ext>
                </a:extLst>
              </a:tr>
              <a:tr h="425388">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10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Introduction to the Situation Analysis and why it is useful</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Jose </a:t>
                      </a:r>
                      <a:r>
                        <a:rPr lang="en-US" sz="1600" dirty="0" err="1">
                          <a:solidFill>
                            <a:sysClr val="windowText" lastClr="000000"/>
                          </a:solidFill>
                          <a:effectLst/>
                          <a:latin typeface="Calibri" panose="020F0502020204030204" pitchFamily="34" charset="0"/>
                          <a:cs typeface="Calibri" panose="020F0502020204030204" pitchFamily="34" charset="0"/>
                        </a:rPr>
                        <a:t>Biey</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143199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Overview of steps of the review and use-cases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Dijana Spasenoska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2324861"/>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a:t>
                      </a:r>
                      <a:r>
                        <a:rPr lang="en-US" sz="1600" dirty="0" err="1">
                          <a:solidFill>
                            <a:schemeClr val="bg1">
                              <a:lumMod val="85000"/>
                            </a:schemeClr>
                          </a:solidFill>
                          <a:effectLst/>
                          <a:latin typeface="Calibri" panose="020F0502020204030204" pitchFamily="34" charset="0"/>
                          <a:cs typeface="Calibri" panose="020F0502020204030204" pitchFamily="34" charset="0"/>
                        </a:rPr>
                        <a:t>Programme</a:t>
                      </a:r>
                      <a:r>
                        <a:rPr lang="en-US" sz="1600" dirty="0">
                          <a:solidFill>
                            <a:schemeClr val="bg1">
                              <a:lumMod val="85000"/>
                            </a:schemeClr>
                          </a:solidFill>
                          <a:effectLst/>
                          <a:latin typeface="Calibri" panose="020F0502020204030204" pitchFamily="34" charset="0"/>
                          <a:cs typeface="Calibri" panose="020F0502020204030204" pitchFamily="34" charset="0"/>
                        </a:rPr>
                        <a:t> reviews and Recovery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Samir </a:t>
                      </a:r>
                      <a:r>
                        <a:rPr lang="en-US" sz="1600" dirty="0" err="1">
                          <a:solidFill>
                            <a:schemeClr val="bg1">
                              <a:lumMod val="85000"/>
                            </a:schemeClr>
                          </a:solidFill>
                          <a:effectLst/>
                          <a:latin typeface="Calibri" panose="020F0502020204030204" pitchFamily="34" charset="0"/>
                          <a:cs typeface="Calibri" panose="020F0502020204030204" pitchFamily="34" charset="0"/>
                        </a:rPr>
                        <a:t>Sodha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6954115"/>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Liberia in the context of EPI Review</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Adolphus Clarke</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73470982"/>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Togo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3029314200"/>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Cote d’Ivoire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Diabete</a:t>
                      </a: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Tiyaou</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261516"/>
                  </a:ext>
                </a:extLst>
              </a:tr>
              <a:tr h="402987">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20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Questions and Answers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All participants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1059433017"/>
                  </a:ext>
                </a:extLst>
              </a:tr>
            </a:tbl>
          </a:graphicData>
        </a:graphic>
      </p:graphicFrame>
    </p:spTree>
    <p:extLst>
      <p:ext uri="{BB962C8B-B14F-4D97-AF65-F5344CB8AC3E}">
        <p14:creationId xmlns:p14="http://schemas.microsoft.com/office/powerpoint/2010/main" val="272986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9457-7BC9-2462-B400-281FD7A09D15}"/>
              </a:ext>
            </a:extLst>
          </p:cNvPr>
          <p:cNvSpPr>
            <a:spLocks noGrp="1"/>
          </p:cNvSpPr>
          <p:nvPr>
            <p:ph type="title"/>
          </p:nvPr>
        </p:nvSpPr>
        <p:spPr/>
        <p:txBody>
          <a:bodyPr/>
          <a:lstStyle/>
          <a:p>
            <a:r>
              <a:rPr lang="en-US" b="1" dirty="0">
                <a:solidFill>
                  <a:schemeClr val="bg1"/>
                </a:solidFill>
              </a:rPr>
              <a:t>What is a situation analysis?</a:t>
            </a:r>
          </a:p>
        </p:txBody>
      </p:sp>
      <p:sp>
        <p:nvSpPr>
          <p:cNvPr id="3" name="Content Placeholder 2">
            <a:extLst>
              <a:ext uri="{FF2B5EF4-FFF2-40B4-BE49-F238E27FC236}">
                <a16:creationId xmlns:a16="http://schemas.microsoft.com/office/drawing/2014/main" id="{5624E533-FA10-CCDD-816D-7B66973CE663}"/>
              </a:ext>
            </a:extLst>
          </p:cNvPr>
          <p:cNvSpPr>
            <a:spLocks noGrp="1"/>
          </p:cNvSpPr>
          <p:nvPr>
            <p:ph idx="1"/>
          </p:nvPr>
        </p:nvSpPr>
        <p:spPr>
          <a:xfrm>
            <a:off x="838200" y="1825625"/>
            <a:ext cx="10978662" cy="4351338"/>
          </a:xfrm>
        </p:spPr>
        <p:txBody>
          <a:bodyPr>
            <a:normAutofit/>
          </a:bodyPr>
          <a:lstStyle/>
          <a:p>
            <a:r>
              <a:rPr lang="en-GB" sz="2000" i="0" u="none" baseline="0" dirty="0"/>
              <a:t>Fundamental</a:t>
            </a:r>
            <a:r>
              <a:rPr lang="en" sz="2000" i="0" u="none" baseline="0" dirty="0"/>
              <a:t> step and key instrument in development of </a:t>
            </a:r>
            <a:r>
              <a:rPr lang="en" sz="2000" i="0" u="none" baseline="0" dirty="0" err="1"/>
              <a:t>programme</a:t>
            </a:r>
            <a:r>
              <a:rPr lang="en" sz="2000" i="0" u="none" baseline="0" dirty="0"/>
              <a:t> review and strategic planning (e.g. EPI Review or NIS)</a:t>
            </a:r>
          </a:p>
          <a:p>
            <a:r>
              <a:rPr lang="en" sz="2000" i="0" u="none" baseline="0" dirty="0"/>
              <a:t>Provides a thorough, comprehensive and objective assessment aimed at </a:t>
            </a:r>
            <a:r>
              <a:rPr lang="en-US" sz="2000" i="0" u="none" baseline="0" dirty="0"/>
              <a:t>evaluating the </a:t>
            </a:r>
            <a:r>
              <a:rPr lang="en" sz="2000" i="0" u="none" baseline="0" dirty="0"/>
              <a:t>national immunization </a:t>
            </a:r>
            <a:r>
              <a:rPr lang="en" sz="2000" i="0" u="none" baseline="0" dirty="0" err="1"/>
              <a:t>programme</a:t>
            </a:r>
            <a:r>
              <a:rPr lang="en" sz="2000" i="0" u="none" baseline="0" dirty="0"/>
              <a:t> in order to define future priorities</a:t>
            </a:r>
          </a:p>
          <a:p>
            <a:pPr>
              <a:lnSpc>
                <a:spcPct val="100000"/>
              </a:lnSpc>
              <a:spcBef>
                <a:spcPts val="600"/>
              </a:spcBef>
              <a:spcAft>
                <a:spcPts val="600"/>
              </a:spcAft>
            </a:pPr>
            <a:r>
              <a:rPr lang="en" sz="2000" dirty="0"/>
              <a:t>Quality situation analysis </a:t>
            </a:r>
          </a:p>
          <a:p>
            <a:pPr lvl="1">
              <a:lnSpc>
                <a:spcPct val="100000"/>
              </a:lnSpc>
              <a:spcBef>
                <a:spcPts val="600"/>
              </a:spcBef>
              <a:spcAft>
                <a:spcPts val="600"/>
              </a:spcAft>
              <a:defRPr/>
            </a:pPr>
            <a:r>
              <a:rPr lang="en-GB" sz="2000" dirty="0">
                <a:solidFill>
                  <a:prstClr val="black"/>
                </a:solidFill>
                <a:latin typeface="Calibri" panose="020F0502020204030204" pitchFamily="34" charset="0"/>
                <a:cs typeface="Calibri" panose="020F0502020204030204" pitchFamily="34" charset="0"/>
              </a:rPr>
              <a:t>Combines a desk review with stakeholder discussions for prioritisation (potentially low cost)</a:t>
            </a:r>
            <a:endParaRPr lang="en" sz="2000" dirty="0"/>
          </a:p>
          <a:p>
            <a:pPr lvl="1">
              <a:lnSpc>
                <a:spcPct val="100000"/>
              </a:lnSpc>
              <a:spcBef>
                <a:spcPts val="600"/>
              </a:spcBef>
              <a:spcAft>
                <a:spcPts val="600"/>
              </a:spcAft>
              <a:defRPr/>
            </a:pPr>
            <a:r>
              <a:rPr lang="en" sz="2000" dirty="0"/>
              <a:t>Reflects country context and draws attention to the most needed areas</a:t>
            </a:r>
          </a:p>
          <a:p>
            <a:pPr lvl="1">
              <a:lnSpc>
                <a:spcPct val="100000"/>
              </a:lnSpc>
              <a:spcBef>
                <a:spcPts val="600"/>
              </a:spcBef>
              <a:spcAft>
                <a:spcPts val="600"/>
              </a:spcAft>
              <a:defRPr/>
            </a:pPr>
            <a:r>
              <a:rPr lang="en" sz="2000" dirty="0"/>
              <a:t>Systematic, logical, and rigorous in t</a:t>
            </a:r>
            <a:r>
              <a:rPr lang="en-US" sz="2000" dirty="0"/>
              <a:t>he</a:t>
            </a:r>
            <a:r>
              <a:rPr lang="en" sz="2000" dirty="0"/>
              <a:t> analysis and conclusions</a:t>
            </a:r>
          </a:p>
          <a:p>
            <a:pPr lvl="1">
              <a:lnSpc>
                <a:spcPct val="100000"/>
              </a:lnSpc>
              <a:spcBef>
                <a:spcPts val="600"/>
              </a:spcBef>
              <a:spcAft>
                <a:spcPts val="600"/>
              </a:spcAft>
              <a:defRPr/>
            </a:pPr>
            <a:r>
              <a:rPr kumimoji="0" lang="en-US"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Uses both quantitative and qualitative evidence</a:t>
            </a: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Identif</a:t>
            </a:r>
            <a:r>
              <a:rPr lang="en-GB" sz="2000" dirty="0" err="1">
                <a:solidFill>
                  <a:prstClr val="black"/>
                </a:solidFill>
                <a:latin typeface="Calibri" panose="020F0502020204030204" pitchFamily="34" charset="0"/>
                <a:cs typeface="Calibri" panose="020F0502020204030204" pitchFamily="34" charset="0"/>
              </a:rPr>
              <a:t>ies</a:t>
            </a:r>
            <a:r>
              <a:rPr lang="en-GB" sz="2000" dirty="0">
                <a:solidFill>
                  <a:prstClr val="black"/>
                </a:solidFill>
                <a:latin typeface="Calibri" panose="020F0502020204030204" pitchFamily="34" charset="0"/>
                <a:cs typeface="Calibri" panose="020F0502020204030204" pitchFamily="34" charset="0"/>
              </a:rPr>
              <a:t> </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critical programme barriers and assigns them relative importance</a:t>
            </a:r>
          </a:p>
        </p:txBody>
      </p:sp>
    </p:spTree>
    <p:extLst>
      <p:ext uri="{BB962C8B-B14F-4D97-AF65-F5344CB8AC3E}">
        <p14:creationId xmlns:p14="http://schemas.microsoft.com/office/powerpoint/2010/main" val="411507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B0E31-6F88-4425-8214-15DC60F15F8F}"/>
              </a:ext>
            </a:extLst>
          </p:cNvPr>
          <p:cNvSpPr>
            <a:spLocks noGrp="1"/>
          </p:cNvSpPr>
          <p:nvPr>
            <p:ph idx="1"/>
          </p:nvPr>
        </p:nvSpPr>
        <p:spPr>
          <a:xfrm>
            <a:off x="360219" y="1410295"/>
            <a:ext cx="10727911" cy="4037409"/>
          </a:xfrm>
        </p:spPr>
        <p:txBody>
          <a:bodyPr>
            <a:noAutofit/>
          </a:bodyPr>
          <a:lstStyle/>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Situation analysis is </a:t>
            </a:r>
            <a:r>
              <a:rPr lang="en-US" sz="2000" b="1" dirty="0">
                <a:latin typeface="Calibri" panose="020F0502020204030204" pitchFamily="34" charset="0"/>
                <a:cs typeface="Calibri" panose="020F0502020204030204" pitchFamily="34" charset="0"/>
              </a:rPr>
              <a:t>NOT</a:t>
            </a:r>
            <a:r>
              <a:rPr lang="en-US" sz="2000" dirty="0">
                <a:latin typeface="Calibri" panose="020F0502020204030204" pitchFamily="34" charset="0"/>
                <a:cs typeface="Calibri" panose="020F0502020204030204" pitchFamily="34" charset="0"/>
              </a:rPr>
              <a:t> an additional activity, but is already recommended as first step for multiple activities: EPI Review, National </a:t>
            </a:r>
            <a:r>
              <a:rPr lang="en-US" sz="2000" dirty="0" err="1">
                <a:latin typeface="Calibri" panose="020F0502020204030204" pitchFamily="34" charset="0"/>
                <a:cs typeface="Calibri" panose="020F0502020204030204" pitchFamily="34" charset="0"/>
              </a:rPr>
              <a:t>Immunisation</a:t>
            </a:r>
            <a:r>
              <a:rPr lang="en-US" sz="2000" dirty="0">
                <a:latin typeface="Calibri" panose="020F0502020204030204" pitchFamily="34" charset="0"/>
                <a:cs typeface="Calibri" panose="020F0502020204030204" pitchFamily="34" charset="0"/>
              </a:rPr>
              <a:t> Strategy (NIS), decision-making, etc.</a:t>
            </a:r>
          </a:p>
          <a:p>
            <a:pPr lvl="1"/>
            <a:endParaRPr lang="en-US" sz="2000" dirty="0">
              <a:latin typeface="Calibri" panose="020F0502020204030204" pitchFamily="34" charset="0"/>
              <a:cs typeface="Calibri" panose="020F0502020204030204" pitchFamily="34" charset="0"/>
            </a:endParaRPr>
          </a:p>
          <a:p>
            <a:pPr marL="457200" lvl="1" indent="0">
              <a:buNone/>
            </a:pPr>
            <a:endParaRPr lang="en-US" sz="2800" dirty="0">
              <a:latin typeface="Calibri" panose="020F0502020204030204" pitchFamily="34" charset="0"/>
              <a:cs typeface="Calibri" panose="020F0502020204030204" pitchFamily="34" charset="0"/>
            </a:endParaRPr>
          </a:p>
          <a:p>
            <a:pPr marL="342900" lvl="1" indent="0">
              <a:buNone/>
            </a:pPr>
            <a:endParaRPr lang="en-US" sz="20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E2B90DC7-93F3-3E44-B0E9-9DD93142BAE9}"/>
              </a:ext>
            </a:extLst>
          </p:cNvPr>
          <p:cNvSpPr txBox="1">
            <a:spLocks/>
          </p:cNvSpPr>
          <p:nvPr/>
        </p:nvSpPr>
        <p:spPr>
          <a:xfrm>
            <a:off x="671945" y="309707"/>
            <a:ext cx="11159836" cy="10618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alibri" panose="020F0502020204030204" pitchFamily="34" charset="0"/>
                <a:cs typeface="Calibri" panose="020F0502020204030204" pitchFamily="34" charset="0"/>
              </a:rPr>
              <a:t>Systematic approach to conducting a situation analysis</a:t>
            </a:r>
          </a:p>
        </p:txBody>
      </p:sp>
      <p:sp>
        <p:nvSpPr>
          <p:cNvPr id="9" name="Content Placeholder 2">
            <a:extLst>
              <a:ext uri="{FF2B5EF4-FFF2-40B4-BE49-F238E27FC236}">
                <a16:creationId xmlns:a16="http://schemas.microsoft.com/office/drawing/2014/main" id="{42DA9544-0751-BF4D-93B4-05F409B0411D}"/>
              </a:ext>
            </a:extLst>
          </p:cNvPr>
          <p:cNvSpPr txBox="1">
            <a:spLocks/>
          </p:cNvSpPr>
          <p:nvPr/>
        </p:nvSpPr>
        <p:spPr>
          <a:xfrm>
            <a:off x="360219" y="2456690"/>
            <a:ext cx="10861962" cy="2991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2800" dirty="0">
              <a:latin typeface="Calibri" panose="020F0502020204030204" pitchFamily="34" charset="0"/>
              <a:cs typeface="Calibri" panose="020F0502020204030204" pitchFamily="34" charset="0"/>
            </a:endParaRPr>
          </a:p>
          <a:p>
            <a:r>
              <a:rPr lang="en-US" sz="2000" i="1" dirty="0">
                <a:latin typeface="Calibri" panose="020F0502020204030204" pitchFamily="34" charset="0"/>
                <a:cs typeface="Calibri" panose="020F0502020204030204" pitchFamily="34" charset="0"/>
              </a:rPr>
              <a:t>Guidance for Conducting a Situation Analysis of Immunization </a:t>
            </a:r>
            <a:r>
              <a:rPr lang="en-US" sz="2000" i="1" dirty="0" err="1">
                <a:latin typeface="Calibri" panose="020F0502020204030204" pitchFamily="34" charset="0"/>
                <a:cs typeface="Calibri" panose="020F0502020204030204" pitchFamily="34" charset="0"/>
              </a:rPr>
              <a:t>Programme</a:t>
            </a:r>
            <a:r>
              <a:rPr lang="en-US" sz="2000" i="1" dirty="0">
                <a:latin typeface="Calibri" panose="020F0502020204030204" pitchFamily="34" charset="0"/>
                <a:cs typeface="Calibri" panose="020F0502020204030204" pitchFamily="34" charset="0"/>
              </a:rPr>
              <a:t> Performance</a:t>
            </a:r>
            <a:r>
              <a:rPr lang="en-GB" sz="2000" i="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enables </a:t>
            </a:r>
            <a:r>
              <a:rPr lang="en-GB" sz="2000" b="1" dirty="0">
                <a:latin typeface="Calibri" panose="020F0502020204030204" pitchFamily="34" charset="0"/>
                <a:cs typeface="Calibri" panose="020F0502020204030204" pitchFamily="34" charset="0"/>
              </a:rPr>
              <a:t>national immunization programmes </a:t>
            </a:r>
            <a:r>
              <a:rPr lang="en-GB" sz="2000" dirty="0">
                <a:latin typeface="Calibri" panose="020F0502020204030204" pitchFamily="34" charset="0"/>
                <a:cs typeface="Calibri" panose="020F0502020204030204" pitchFamily="34" charset="0"/>
              </a:rPr>
              <a:t>to use </a:t>
            </a:r>
            <a:r>
              <a:rPr lang="en-GB" sz="2000" b="1" dirty="0">
                <a:latin typeface="Calibri" panose="020F0502020204030204" pitchFamily="34" charset="0"/>
                <a:cs typeface="Calibri" panose="020F0502020204030204" pitchFamily="34" charset="0"/>
              </a:rPr>
              <a:t>existing information sources</a:t>
            </a:r>
            <a:r>
              <a:rPr lang="en-GB" sz="2000" dirty="0">
                <a:latin typeface="Calibri" panose="020F0502020204030204" pitchFamily="34" charset="0"/>
                <a:cs typeface="Calibri" panose="020F0502020204030204" pitchFamily="34" charset="0"/>
              </a:rPr>
              <a:t> to</a:t>
            </a:r>
          </a:p>
          <a:p>
            <a:pPr lvl="1"/>
            <a:r>
              <a:rPr lang="en-GB" sz="2000" b="1" dirty="0">
                <a:latin typeface="Calibri" panose="020F0502020204030204" pitchFamily="34" charset="0"/>
                <a:cs typeface="Calibri" panose="020F0502020204030204" pitchFamily="34" charset="0"/>
              </a:rPr>
              <a:t>Identify critical programme barriers </a:t>
            </a:r>
            <a:r>
              <a:rPr lang="en-GB" sz="2000" dirty="0">
                <a:latin typeface="Calibri" panose="020F0502020204030204" pitchFamily="34" charset="0"/>
                <a:cs typeface="Calibri" panose="020F0502020204030204" pitchFamily="34" charset="0"/>
              </a:rPr>
              <a:t>and </a:t>
            </a:r>
            <a:r>
              <a:rPr lang="en-GB" sz="2000" b="1" dirty="0">
                <a:latin typeface="Calibri" panose="020F0502020204030204" pitchFamily="34" charset="0"/>
                <a:cs typeface="Calibri" panose="020F0502020204030204" pitchFamily="34" charset="0"/>
              </a:rPr>
              <a:t>assign them relative importance</a:t>
            </a:r>
          </a:p>
          <a:p>
            <a:pPr lvl="1"/>
            <a:r>
              <a:rPr lang="en-GB" sz="2000" b="1" dirty="0">
                <a:latin typeface="Calibri" panose="020F0502020204030204" pitchFamily="34" charset="0"/>
                <a:cs typeface="Calibri" panose="020F0502020204030204" pitchFamily="34" charset="0"/>
              </a:rPr>
              <a:t>Identify any evidence gaps </a:t>
            </a:r>
            <a:r>
              <a:rPr lang="en-GB" sz="2000" dirty="0">
                <a:latin typeface="Calibri" panose="020F0502020204030204" pitchFamily="34" charset="0"/>
                <a:cs typeface="Calibri" panose="020F0502020204030204" pitchFamily="34" charset="0"/>
              </a:rPr>
              <a:t>which must be addressed to support programme improvements</a:t>
            </a:r>
          </a:p>
          <a:p>
            <a:pPr lvl="1"/>
            <a:r>
              <a:rPr lang="en-GB" sz="2000" b="1" dirty="0">
                <a:latin typeface="Calibri" panose="020F0502020204030204" pitchFamily="34" charset="0"/>
                <a:cs typeface="Calibri" panose="020F0502020204030204" pitchFamily="34" charset="0"/>
              </a:rPr>
              <a:t>Highlight programme successes</a:t>
            </a:r>
          </a:p>
        </p:txBody>
      </p:sp>
    </p:spTree>
    <p:extLst>
      <p:ext uri="{BB962C8B-B14F-4D97-AF65-F5344CB8AC3E}">
        <p14:creationId xmlns:p14="http://schemas.microsoft.com/office/powerpoint/2010/main" val="85001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E773E93-F690-8547-9B32-77F3592D7C1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447910" y="2387653"/>
            <a:ext cx="5988914" cy="3863022"/>
          </a:xfrm>
          <a:prstGeom prst="rect">
            <a:avLst/>
          </a:prstGeom>
          <a:ln>
            <a:solidFill>
              <a:schemeClr val="tx1"/>
            </a:solidFill>
          </a:ln>
        </p:spPr>
      </p:pic>
      <p:sp>
        <p:nvSpPr>
          <p:cNvPr id="2" name="Title 1">
            <a:extLst>
              <a:ext uri="{FF2B5EF4-FFF2-40B4-BE49-F238E27FC236}">
                <a16:creationId xmlns:a16="http://schemas.microsoft.com/office/drawing/2014/main" id="{56618A73-CF6A-794F-BFDA-2C88F504D15B}"/>
              </a:ext>
            </a:extLst>
          </p:cNvPr>
          <p:cNvSpPr>
            <a:spLocks noGrp="1"/>
          </p:cNvSpPr>
          <p:nvPr>
            <p:ph type="title"/>
          </p:nvPr>
        </p:nvSpPr>
        <p:spPr>
          <a:xfrm>
            <a:off x="633483" y="180459"/>
            <a:ext cx="10515600" cy="1325563"/>
          </a:xfrm>
        </p:spPr>
        <p:txBody>
          <a:bodyPr>
            <a:normAutofit/>
          </a:bodyPr>
          <a:lstStyle/>
          <a:p>
            <a:r>
              <a:rPr lang="en-US" sz="3400" b="1" dirty="0">
                <a:solidFill>
                  <a:schemeClr val="bg1"/>
                </a:solidFill>
                <a:latin typeface="Arial" panose="020B0604020202020204" pitchFamily="34" charset="0"/>
                <a:cs typeface="Arial" panose="020B0604020202020204" pitchFamily="34" charset="0"/>
              </a:rPr>
              <a:t>Guidance and Workbook Available</a:t>
            </a:r>
          </a:p>
        </p:txBody>
      </p:sp>
      <p:sp>
        <p:nvSpPr>
          <p:cNvPr id="19" name="TextBox 18">
            <a:extLst>
              <a:ext uri="{FF2B5EF4-FFF2-40B4-BE49-F238E27FC236}">
                <a16:creationId xmlns:a16="http://schemas.microsoft.com/office/drawing/2014/main" id="{DCCAB48C-46CF-F145-980F-A0B5A2BB3513}"/>
              </a:ext>
            </a:extLst>
          </p:cNvPr>
          <p:cNvSpPr txBox="1"/>
          <p:nvPr/>
        </p:nvSpPr>
        <p:spPr>
          <a:xfrm>
            <a:off x="430305" y="1506022"/>
            <a:ext cx="4754880" cy="369332"/>
          </a:xfrm>
          <a:prstGeom prst="rect">
            <a:avLst/>
          </a:prstGeom>
          <a:noFill/>
        </p:spPr>
        <p:txBody>
          <a:bodyPr wrap="square" rtlCol="0">
            <a:spAutoFit/>
          </a:bodyPr>
          <a:lstStyle/>
          <a:p>
            <a:r>
              <a:rPr lang="en-US" b="1" i="1" dirty="0">
                <a:latin typeface="Ebrima" panose="02000000000000000000" pitchFamily="2" charset="0"/>
                <a:ea typeface="Ebrima" panose="02000000000000000000" pitchFamily="2" charset="0"/>
                <a:cs typeface="Ebrima" panose="02000000000000000000" pitchFamily="2" charset="0"/>
              </a:rPr>
              <a:t>Short guidance document</a:t>
            </a:r>
          </a:p>
        </p:txBody>
      </p:sp>
      <p:sp>
        <p:nvSpPr>
          <p:cNvPr id="20" name="TextBox 19">
            <a:extLst>
              <a:ext uri="{FF2B5EF4-FFF2-40B4-BE49-F238E27FC236}">
                <a16:creationId xmlns:a16="http://schemas.microsoft.com/office/drawing/2014/main" id="{D221CC4C-D9CB-8345-A9A9-C257E4D65935}"/>
              </a:ext>
            </a:extLst>
          </p:cNvPr>
          <p:cNvSpPr txBox="1"/>
          <p:nvPr/>
        </p:nvSpPr>
        <p:spPr>
          <a:xfrm>
            <a:off x="4886481" y="1506022"/>
            <a:ext cx="7305519" cy="646331"/>
          </a:xfrm>
          <a:prstGeom prst="rect">
            <a:avLst/>
          </a:prstGeom>
          <a:noFill/>
        </p:spPr>
        <p:txBody>
          <a:bodyPr wrap="square" rtlCol="0">
            <a:spAutoFit/>
          </a:bodyPr>
          <a:lstStyle/>
          <a:p>
            <a:pPr algn="ctr"/>
            <a:r>
              <a:rPr lang="en-US" b="1" i="1" dirty="0">
                <a:latin typeface="Ebrima" panose="02000000000000000000" pitchFamily="2" charset="0"/>
                <a:ea typeface="Ebrima" panose="02000000000000000000" pitchFamily="2" charset="0"/>
                <a:cs typeface="Ebrima" panose="02000000000000000000" pitchFamily="2" charset="0"/>
              </a:rPr>
              <a:t>Detailed Excel-based workbook offering step-by-step guidance</a:t>
            </a:r>
          </a:p>
          <a:p>
            <a:pPr algn="ctr"/>
            <a:endParaRPr lang="en-US" b="1" i="1" dirty="0">
              <a:latin typeface="Ebrima" panose="02000000000000000000" pitchFamily="2" charset="0"/>
              <a:ea typeface="Ebrima" panose="02000000000000000000" pitchFamily="2" charset="0"/>
              <a:cs typeface="Ebrima" panose="02000000000000000000" pitchFamily="2" charset="0"/>
            </a:endParaRPr>
          </a:p>
        </p:txBody>
      </p:sp>
      <p:pic>
        <p:nvPicPr>
          <p:cNvPr id="4" name="Picture 3" descr="A picture containing text&#10;&#10;Description automatically generated">
            <a:extLst>
              <a:ext uri="{FF2B5EF4-FFF2-40B4-BE49-F238E27FC236}">
                <a16:creationId xmlns:a16="http://schemas.microsoft.com/office/drawing/2014/main" id="{A38712BF-7851-CE3D-B6D6-83B8CC569CF9}"/>
              </a:ext>
            </a:extLst>
          </p:cNvPr>
          <p:cNvPicPr>
            <a:picLocks noChangeAspect="1"/>
          </p:cNvPicPr>
          <p:nvPr/>
        </p:nvPicPr>
        <p:blipFill>
          <a:blip r:embed="rId4"/>
          <a:stretch>
            <a:fillRect/>
          </a:stretch>
        </p:blipFill>
        <p:spPr>
          <a:xfrm>
            <a:off x="487970" y="1952068"/>
            <a:ext cx="3392837" cy="4734191"/>
          </a:xfrm>
          <a:prstGeom prst="rect">
            <a:avLst/>
          </a:prstGeom>
          <a:ln>
            <a:solidFill>
              <a:schemeClr val="tx1"/>
            </a:solidFill>
          </a:ln>
        </p:spPr>
      </p:pic>
    </p:spTree>
    <p:extLst>
      <p:ext uri="{BB962C8B-B14F-4D97-AF65-F5344CB8AC3E}">
        <p14:creationId xmlns:p14="http://schemas.microsoft.com/office/powerpoint/2010/main" val="25536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BD13-2F64-4777-A8ED-B62CC040C0B8}"/>
              </a:ext>
            </a:extLst>
          </p:cNvPr>
          <p:cNvSpPr>
            <a:spLocks noGrp="1"/>
          </p:cNvSpPr>
          <p:nvPr>
            <p:ph type="title"/>
          </p:nvPr>
        </p:nvSpPr>
        <p:spPr/>
        <p:txBody>
          <a:bodyPr/>
          <a:lstStyle/>
          <a:p>
            <a:r>
              <a:rPr lang="en-US" b="1" dirty="0">
                <a:solidFill>
                  <a:schemeClr val="bg1"/>
                </a:solidFill>
              </a:rPr>
              <a:t>Agenda</a:t>
            </a:r>
          </a:p>
        </p:txBody>
      </p:sp>
      <p:graphicFrame>
        <p:nvGraphicFramePr>
          <p:cNvPr id="3" name="Table 2">
            <a:extLst>
              <a:ext uri="{FF2B5EF4-FFF2-40B4-BE49-F238E27FC236}">
                <a16:creationId xmlns:a16="http://schemas.microsoft.com/office/drawing/2014/main" id="{CA36959E-CED4-12D1-4495-BC1912A3C160}"/>
              </a:ext>
            </a:extLst>
          </p:cNvPr>
          <p:cNvGraphicFramePr>
            <a:graphicFrameLocks noGrp="1"/>
          </p:cNvGraphicFramePr>
          <p:nvPr>
            <p:extLst>
              <p:ext uri="{D42A27DB-BD31-4B8C-83A1-F6EECF244321}">
                <p14:modId xmlns:p14="http://schemas.microsoft.com/office/powerpoint/2010/main" val="2853440719"/>
              </p:ext>
            </p:extLst>
          </p:nvPr>
        </p:nvGraphicFramePr>
        <p:xfrm>
          <a:off x="1021829" y="1824469"/>
          <a:ext cx="10148341" cy="4246131"/>
        </p:xfrm>
        <a:graphic>
          <a:graphicData uri="http://schemas.openxmlformats.org/drawingml/2006/table">
            <a:tbl>
              <a:tblPr firstRow="1" firstCol="1" bandRow="1">
                <a:tableStyleId>{5C22544A-7EE6-4342-B048-85BDC9FD1C3A}</a:tableStyleId>
              </a:tblPr>
              <a:tblGrid>
                <a:gridCol w="1112826">
                  <a:extLst>
                    <a:ext uri="{9D8B030D-6E8A-4147-A177-3AD203B41FA5}">
                      <a16:colId xmlns:a16="http://schemas.microsoft.com/office/drawing/2014/main" val="2514857778"/>
                    </a:ext>
                  </a:extLst>
                </a:gridCol>
                <a:gridCol w="5651984">
                  <a:extLst>
                    <a:ext uri="{9D8B030D-6E8A-4147-A177-3AD203B41FA5}">
                      <a16:colId xmlns:a16="http://schemas.microsoft.com/office/drawing/2014/main" val="908531562"/>
                    </a:ext>
                  </a:extLst>
                </a:gridCol>
                <a:gridCol w="3383531">
                  <a:extLst>
                    <a:ext uri="{9D8B030D-6E8A-4147-A177-3AD203B41FA5}">
                      <a16:colId xmlns:a16="http://schemas.microsoft.com/office/drawing/2014/main" val="3614280366"/>
                    </a:ext>
                  </a:extLst>
                </a:gridCol>
              </a:tblGrid>
              <a:tr h="473023">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Time</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Topic</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dirty="0">
                          <a:solidFill>
                            <a:schemeClr val="bg1"/>
                          </a:solidFill>
                          <a:effectLst/>
                          <a:latin typeface="Calibri" panose="020F0502020204030204" pitchFamily="34" charset="0"/>
                          <a:cs typeface="Calibri" panose="020F0502020204030204" pitchFamily="34" charset="0"/>
                        </a:rPr>
                        <a:t>Presenter</a:t>
                      </a:r>
                      <a:endPar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60699070"/>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Technical Orientation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TechNet-21 Team</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807382"/>
                  </a:ext>
                </a:extLst>
              </a:tr>
              <a:tr h="473023">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Welcome remarks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WHO</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9109150"/>
                  </a:ext>
                </a:extLst>
              </a:tr>
              <a:tr h="425388">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Introduction to the Situation Analysis and why it is useful</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Jose </a:t>
                      </a:r>
                      <a:r>
                        <a:rPr lang="en-US" sz="1600" dirty="0" err="1">
                          <a:solidFill>
                            <a:schemeClr val="bg1">
                              <a:lumMod val="85000"/>
                            </a:schemeClr>
                          </a:solidFill>
                          <a:effectLst/>
                          <a:latin typeface="Calibri" panose="020F0502020204030204" pitchFamily="34" charset="0"/>
                          <a:cs typeface="Calibri" panose="020F0502020204030204" pitchFamily="34" charset="0"/>
                        </a:rPr>
                        <a:t>Biey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1431992"/>
                  </a:ext>
                </a:extLst>
              </a:tr>
              <a:tr h="473023">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15 min</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 Overview of steps of the review and use-cases</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ysClr val="windowText" lastClr="000000"/>
                          </a:solidFill>
                          <a:effectLst/>
                          <a:latin typeface="Calibri" panose="020F0502020204030204" pitchFamily="34" charset="0"/>
                          <a:cs typeface="Calibri" panose="020F0502020204030204" pitchFamily="34" charset="0"/>
                        </a:rPr>
                        <a:t>Dijana Spasenoska</a:t>
                      </a:r>
                      <a:endParaRPr lang="en-GB"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2324861"/>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5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a:t>
                      </a:r>
                      <a:r>
                        <a:rPr lang="en-US" sz="1600" dirty="0" err="1">
                          <a:solidFill>
                            <a:schemeClr val="bg1">
                              <a:lumMod val="85000"/>
                            </a:schemeClr>
                          </a:solidFill>
                          <a:effectLst/>
                          <a:latin typeface="Calibri" panose="020F0502020204030204" pitchFamily="34" charset="0"/>
                          <a:cs typeface="Calibri" panose="020F0502020204030204" pitchFamily="34" charset="0"/>
                        </a:rPr>
                        <a:t>Programme</a:t>
                      </a:r>
                      <a:r>
                        <a:rPr lang="en-US" sz="1600" dirty="0">
                          <a:solidFill>
                            <a:schemeClr val="bg1">
                              <a:lumMod val="85000"/>
                            </a:schemeClr>
                          </a:solidFill>
                          <a:effectLst/>
                          <a:latin typeface="Calibri" panose="020F0502020204030204" pitchFamily="34" charset="0"/>
                          <a:cs typeface="Calibri" panose="020F0502020204030204" pitchFamily="34" charset="0"/>
                        </a:rPr>
                        <a:t> reviews and Recovery</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Samir </a:t>
                      </a:r>
                      <a:r>
                        <a:rPr lang="en-US" sz="1600" dirty="0" err="1">
                          <a:solidFill>
                            <a:schemeClr val="bg1">
                              <a:lumMod val="85000"/>
                            </a:schemeClr>
                          </a:solidFill>
                          <a:effectLst/>
                          <a:latin typeface="Calibri" panose="020F0502020204030204" pitchFamily="34" charset="0"/>
                          <a:cs typeface="Calibri" panose="020F0502020204030204" pitchFamily="34" charset="0"/>
                        </a:rPr>
                        <a:t>Sodha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6954115"/>
                  </a:ext>
                </a:extLst>
              </a:tr>
              <a:tr h="381416">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10 min</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Liberia in the context of EPI Review</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600" dirty="0">
                          <a:solidFill>
                            <a:schemeClr val="bg1">
                              <a:lumMod val="85000"/>
                            </a:schemeClr>
                          </a:solidFill>
                          <a:effectLst/>
                          <a:latin typeface="Calibri" panose="020F0502020204030204" pitchFamily="34" charset="0"/>
                          <a:cs typeface="Calibri" panose="020F0502020204030204" pitchFamily="34" charset="0"/>
                        </a:rPr>
                        <a:t>Adolphus Clarke</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73470982"/>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Togo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Robert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Adjeoda</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3029314200"/>
                  </a:ext>
                </a:extLst>
              </a:tr>
              <a:tr h="381416">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schemeClr>
                          </a:solidFill>
                          <a:effectLst/>
                          <a:latin typeface="Calibri" panose="020F0502020204030204" pitchFamily="34" charset="0"/>
                          <a:cs typeface="Calibri" panose="020F0502020204030204" pitchFamily="34" charset="0"/>
                        </a:rPr>
                        <a:t>• Country experience: Cote d’Ivoire in the context of NIS</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Diabete</a:t>
                      </a:r>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err="1">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Tiyaou</a:t>
                      </a:r>
                      <a:endPar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3261516"/>
                  </a:ext>
                </a:extLst>
              </a:tr>
              <a:tr h="402987">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20 min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Questions and Answers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tc>
                  <a:txBody>
                    <a:bodyPr/>
                    <a:lstStyle/>
                    <a:p>
                      <a:r>
                        <a:rPr lang="en-GB" sz="16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All participants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CF0"/>
                    </a:solidFill>
                  </a:tcPr>
                </a:tc>
                <a:extLst>
                  <a:ext uri="{0D108BD9-81ED-4DB2-BD59-A6C34878D82A}">
                    <a16:rowId xmlns:a16="http://schemas.microsoft.com/office/drawing/2014/main" val="1059433017"/>
                  </a:ext>
                </a:extLst>
              </a:tr>
            </a:tbl>
          </a:graphicData>
        </a:graphic>
      </p:graphicFrame>
    </p:spTree>
    <p:extLst>
      <p:ext uri="{BB962C8B-B14F-4D97-AF65-F5344CB8AC3E}">
        <p14:creationId xmlns:p14="http://schemas.microsoft.com/office/powerpoint/2010/main" val="357252038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Presentation5" id="{F025D395-3EE2-4544-AEDF-F2CB1DB50719}" vid="{36167E56-A4B7-2E41-91AB-E615F86910F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3437</TotalTime>
  <Words>3636</Words>
  <Application>Microsoft Macintosh PowerPoint</Application>
  <PresentationFormat>Widescreen</PresentationFormat>
  <Paragraphs>629</Paragraphs>
  <Slides>48</Slides>
  <Notes>29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48</vt:i4>
      </vt:variant>
    </vt:vector>
  </HeadingPairs>
  <TitlesOfParts>
    <vt:vector size="62" baseType="lpstr">
      <vt:lpstr>Arial</vt:lpstr>
      <vt:lpstr>Calibri</vt:lpstr>
      <vt:lpstr>Calibri Light</vt:lpstr>
      <vt:lpstr>Ebrima</vt:lpstr>
      <vt:lpstr>Poppins</vt:lpstr>
      <vt:lpstr>Poppins Light</vt:lpstr>
      <vt:lpstr>Poppins Medium</vt:lpstr>
      <vt:lpstr>Poppins SemiBold</vt:lpstr>
      <vt:lpstr>Univers</vt:lpstr>
      <vt:lpstr>Univers Light</vt:lpstr>
      <vt:lpstr>Wingdings</vt:lpstr>
      <vt:lpstr>Office Theme</vt:lpstr>
      <vt:lpstr>WHO/IVB Presentation</vt:lpstr>
      <vt:lpstr>1_Office Theme</vt:lpstr>
      <vt:lpstr>PowerPoint Presentation</vt:lpstr>
      <vt:lpstr>Links to the guidance and workbook</vt:lpstr>
      <vt:lpstr>Agenda</vt:lpstr>
      <vt:lpstr>PowerPoint Presentation</vt:lpstr>
      <vt:lpstr>Agenda</vt:lpstr>
      <vt:lpstr>What is a situation analysis?</vt:lpstr>
      <vt:lpstr>PowerPoint Presentation</vt:lpstr>
      <vt:lpstr>Guidance and Workbook Available</vt:lpstr>
      <vt:lpstr>Agenda</vt:lpstr>
      <vt:lpstr>Iterative development process</vt:lpstr>
      <vt:lpstr>Steps of the review</vt:lpstr>
      <vt:lpstr>Steps of the review</vt:lpstr>
      <vt:lpstr>Steps of the review</vt:lpstr>
      <vt:lpstr>Step 1: Gather information sources (Systematic desk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Country-led: Feedback</vt:lpstr>
      <vt:lpstr>Country-led- Selecting the appropriate format</vt:lpstr>
      <vt:lpstr>Country-led- Selecting the appropriate format</vt:lpstr>
      <vt:lpstr>Country-led- Selecting the appropriate format</vt:lpstr>
      <vt:lpstr>Comparison of different approaches</vt:lpstr>
      <vt:lpstr>Country-led- Selecting the appropriate format</vt:lpstr>
      <vt:lpstr>Agenda</vt:lpstr>
      <vt:lpstr>PowerPoint Presentation</vt:lpstr>
      <vt:lpstr>Compared with 2019, the number of zero-dose children increased sharply in the African region during the pandemic (2019 vs. 2021) </vt:lpstr>
      <vt:lpstr>PowerPoint Presentation</vt:lpstr>
      <vt:lpstr>Catch up and Recovery</vt:lpstr>
      <vt:lpstr>Agenda</vt:lpstr>
      <vt:lpstr>Country example: Liberia</vt:lpstr>
      <vt:lpstr>Agenda</vt:lpstr>
      <vt:lpstr>Country example: Togo</vt:lpstr>
      <vt:lpstr>Country example: Togo</vt:lpstr>
      <vt:lpstr>Country example: Togo</vt:lpstr>
      <vt:lpstr>Country example: Togo</vt:lpstr>
      <vt:lpstr>Country example: Togo</vt:lpstr>
      <vt:lpstr>Agenda</vt:lpstr>
      <vt:lpstr>Country example: Côte d’Ivoire</vt:lpstr>
      <vt:lpstr>Country example: Côte d’Ivoire</vt:lpstr>
      <vt:lpstr>Country example: Côte d’Ivoire</vt:lpstr>
      <vt:lpstr>Country example: Côte d’Ivoire</vt:lpstr>
      <vt:lpstr>PowerPoint Presentation</vt:lpstr>
      <vt:lpstr>Agenda</vt:lpstr>
      <vt:lpstr>Links to the guidance and workbook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 review of immunization programme performance</dc:title>
  <dc:creator>dspasenoska@outlook.com</dc:creator>
  <cp:lastModifiedBy>Spasenoska,D (pgr)</cp:lastModifiedBy>
  <cp:revision>52</cp:revision>
  <dcterms:created xsi:type="dcterms:W3CDTF">2020-11-12T13:15:45Z</dcterms:created>
  <dcterms:modified xsi:type="dcterms:W3CDTF">2023-02-23T11:57:59Z</dcterms:modified>
</cp:coreProperties>
</file>